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8" r:id="rId3"/>
    <p:sldId id="262" r:id="rId4"/>
    <p:sldId id="263" r:id="rId5"/>
    <p:sldId id="264" r:id="rId6"/>
    <p:sldId id="261" r:id="rId7"/>
    <p:sldId id="266" r:id="rId8"/>
    <p:sldId id="269" r:id="rId9"/>
    <p:sldId id="271" r:id="rId10"/>
    <p:sldId id="270" r:id="rId11"/>
    <p:sldId id="272" r:id="rId12"/>
    <p:sldId id="257" r:id="rId13"/>
    <p:sldId id="259" r:id="rId14"/>
    <p:sldId id="260" r:id="rId15"/>
    <p:sldId id="265" r:id="rId16"/>
    <p:sldId id="275" r:id="rId17"/>
    <p:sldId id="277" r:id="rId18"/>
    <p:sldId id="276" r:id="rId19"/>
    <p:sldId id="274" r:id="rId20"/>
    <p:sldId id="278" r:id="rId21"/>
    <p:sldId id="280" r:id="rId22"/>
    <p:sldId id="281" r:id="rId23"/>
    <p:sldId id="273" r:id="rId24"/>
    <p:sldId id="282" r:id="rId25"/>
    <p:sldId id="283" r:id="rId26"/>
    <p:sldId id="284" r:id="rId27"/>
    <p:sldId id="285" r:id="rId28"/>
  </p:sldIdLst>
  <p:sldSz cx="9144000" cy="6858000" type="screen4x3"/>
  <p:notesSz cx="6834188" cy="9979025"/>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4"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60688" cy="49847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sz="quarter" idx="1"/>
          </p:nvPr>
        </p:nvSpPr>
        <p:spPr>
          <a:xfrm>
            <a:off x="3871913" y="0"/>
            <a:ext cx="2960687" cy="49847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r>
              <a:rPr lang="ru-RU"/>
              <a:t>11.04.2013</a:t>
            </a:r>
          </a:p>
        </p:txBody>
      </p:sp>
      <p:sp>
        <p:nvSpPr>
          <p:cNvPr id="4" name="Нижний колонтитул 3"/>
          <p:cNvSpPr>
            <a:spLocks noGrp="1"/>
          </p:cNvSpPr>
          <p:nvPr>
            <p:ph type="ftr" sz="quarter" idx="2"/>
          </p:nvPr>
        </p:nvSpPr>
        <p:spPr>
          <a:xfrm>
            <a:off x="0" y="9478963"/>
            <a:ext cx="2960688" cy="49847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5" name="Номер слайда 4"/>
          <p:cNvSpPr>
            <a:spLocks noGrp="1"/>
          </p:cNvSpPr>
          <p:nvPr>
            <p:ph type="sldNum" sz="quarter" idx="3"/>
          </p:nvPr>
        </p:nvSpPr>
        <p:spPr>
          <a:xfrm>
            <a:off x="3871913" y="9478963"/>
            <a:ext cx="2960687" cy="49847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4489CBAC-D0DE-4E91-8C59-4BFE52A983C0}" type="slidenum">
              <a:rPr lang="ru-RU"/>
              <a:pPr>
                <a:defRPr/>
              </a:pPr>
              <a:t>‹#›</a:t>
            </a:fld>
            <a:endParaRPr lang="ru-RU"/>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62275" cy="49847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ru-RU"/>
          </a:p>
        </p:txBody>
      </p:sp>
      <p:sp>
        <p:nvSpPr>
          <p:cNvPr id="3" name="Дата 2"/>
          <p:cNvSpPr>
            <a:spLocks noGrp="1"/>
          </p:cNvSpPr>
          <p:nvPr>
            <p:ph type="dt" idx="1"/>
          </p:nvPr>
        </p:nvSpPr>
        <p:spPr>
          <a:xfrm>
            <a:off x="3871913" y="0"/>
            <a:ext cx="2960687" cy="49847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r>
              <a:rPr lang="ru-RU"/>
              <a:t>11.04.2013</a:t>
            </a:r>
          </a:p>
        </p:txBody>
      </p:sp>
      <p:sp>
        <p:nvSpPr>
          <p:cNvPr id="4" name="Образ слайда 3"/>
          <p:cNvSpPr>
            <a:spLocks noGrp="1" noRot="1" noChangeAspect="1"/>
          </p:cNvSpPr>
          <p:nvPr>
            <p:ph type="sldImg" idx="2"/>
          </p:nvPr>
        </p:nvSpPr>
        <p:spPr>
          <a:xfrm>
            <a:off x="922338" y="747713"/>
            <a:ext cx="4991100" cy="3743325"/>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p:cNvSpPr>
            <a:spLocks noGrp="1"/>
          </p:cNvSpPr>
          <p:nvPr>
            <p:ph type="body" sz="quarter" idx="3"/>
          </p:nvPr>
        </p:nvSpPr>
        <p:spPr>
          <a:xfrm>
            <a:off x="684213" y="4740275"/>
            <a:ext cx="5467350" cy="4491038"/>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0" y="9478963"/>
            <a:ext cx="2962275" cy="49847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ru-RU"/>
          </a:p>
        </p:txBody>
      </p:sp>
      <p:sp>
        <p:nvSpPr>
          <p:cNvPr id="7" name="Номер слайда 6"/>
          <p:cNvSpPr>
            <a:spLocks noGrp="1"/>
          </p:cNvSpPr>
          <p:nvPr>
            <p:ph type="sldNum" sz="quarter" idx="5"/>
          </p:nvPr>
        </p:nvSpPr>
        <p:spPr>
          <a:xfrm>
            <a:off x="3871913" y="9478963"/>
            <a:ext cx="2960687" cy="49847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E0512C63-9D82-4F79-85CD-B0778C2A39AD}" type="slidenum">
              <a:rPr lang="ru-RU"/>
              <a:pPr>
                <a:defRPr/>
              </a:pPr>
              <a:t>‹#›</a:t>
            </a:fld>
            <a:endParaRPr lang="ru-RU"/>
          </a:p>
        </p:txBody>
      </p:sp>
    </p:spTree>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раз слайда 1"/>
          <p:cNvSpPr>
            <a:spLocks noGrp="1" noRot="1" noChangeAspect="1"/>
          </p:cNvSpPr>
          <p:nvPr>
            <p:ph type="sldImg"/>
          </p:nvPr>
        </p:nvSpPr>
        <p:spPr bwMode="auto">
          <a:noFill/>
          <a:ln>
            <a:solidFill>
              <a:srgbClr val="000000"/>
            </a:solidFill>
            <a:miter lim="800000"/>
            <a:headEnd/>
            <a:tailEnd/>
          </a:ln>
        </p:spPr>
      </p:sp>
      <p:sp>
        <p:nvSpPr>
          <p:cNvPr id="16386"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ru-RU" smtClean="0"/>
          </a:p>
        </p:txBody>
      </p:sp>
      <p:sp>
        <p:nvSpPr>
          <p:cNvPr id="16387"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8B96511-26DD-488C-8742-B0407441A09D}" type="slidenum">
              <a:rPr lang="ru-RU"/>
              <a:pPr fontAlgn="base">
                <a:spcBef>
                  <a:spcPct val="0"/>
                </a:spcBef>
                <a:spcAft>
                  <a:spcPct val="0"/>
                </a:spcAft>
                <a:defRPr/>
              </a:pPr>
              <a:t>1</a:t>
            </a:fld>
            <a:endParaRPr lang="ru-RU"/>
          </a:p>
        </p:txBody>
      </p:sp>
      <p:sp>
        <p:nvSpPr>
          <p:cNvPr id="16388" name="Дата 4"/>
          <p:cNvSpPr>
            <a:spLocks noGrp="1"/>
          </p:cNvSpPr>
          <p:nvPr>
            <p:ph type="dt" sz="quarter" idx="1"/>
          </p:nvPr>
        </p:nvSpPr>
        <p:spPr bwMode="auto">
          <a:ln>
            <a:miter lim="800000"/>
            <a:headEnd/>
            <a:tailEnd/>
          </a:ln>
        </p:spPr>
        <p:txBody>
          <a:bodyPr wrap="square" numCol="1" anchor="t" anchorCtr="0" compatLnSpc="1">
            <a:prstTxWarp prst="textNoShape">
              <a:avLst/>
            </a:prstTxWarp>
          </a:bodyPr>
          <a:lstStyle/>
          <a:p>
            <a:pPr fontAlgn="base">
              <a:spcBef>
                <a:spcPct val="0"/>
              </a:spcBef>
              <a:spcAft>
                <a:spcPct val="0"/>
              </a:spcAft>
              <a:defRPr/>
            </a:pPr>
            <a:r>
              <a:rPr lang="ru-RU"/>
              <a:t>11.04.2013</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4B858B4F-DD6B-424D-B8D2-305EEE5BFD5D}" type="datetime1">
              <a:rPr lang="ru-RU"/>
              <a:pPr>
                <a:defRPr/>
              </a:pPr>
              <a:t>24.11.2013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0728864-5D84-428C-AD7A-94FD9910E602}" type="slidenum">
              <a:rPr lang="ru-RU"/>
              <a:pPr>
                <a:defRPr/>
              </a:pPr>
              <a:t>‹#›</a:t>
            </a:fld>
            <a:endParaRPr lang="ru-RU"/>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7FD4618B-DB7B-4552-AD33-989BF6DC485A}" type="datetime1">
              <a:rPr lang="ru-RU"/>
              <a:pPr>
                <a:defRPr/>
              </a:pPr>
              <a:t>24.11.2013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F3714AF9-98F0-4976-91E2-4F9E1EE3BCAD}" type="slidenum">
              <a:rPr lang="ru-RU"/>
              <a:pPr>
                <a:defRPr/>
              </a:pPr>
              <a:t>‹#›</a:t>
            </a:fld>
            <a:endParaRPr lang="ru-RU"/>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F3AC7036-7A2E-40E5-A717-0BA02F72A034}" type="datetime1">
              <a:rPr lang="ru-RU"/>
              <a:pPr>
                <a:defRPr/>
              </a:pPr>
              <a:t>24.11.2013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283284C-3FBD-41FA-8816-8B783833AA16}" type="slidenum">
              <a:rPr lang="ru-RU"/>
              <a:pPr>
                <a:defRPr/>
              </a:pPr>
              <a:t>‹#›</a:t>
            </a:fld>
            <a:endParaRPr lang="ru-RU"/>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D3EEABD-45C4-443E-B504-8E8D7765B980}" type="datetime1">
              <a:rPr lang="ru-RU"/>
              <a:pPr>
                <a:defRPr/>
              </a:pPr>
              <a:t>24.11.2013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69B0360-FFB1-40F3-933C-52090E40301D}" type="slidenum">
              <a:rPr lang="ru-RU"/>
              <a:pPr>
                <a:defRPr/>
              </a:pPr>
              <a:t>‹#›</a:t>
            </a:fld>
            <a:endParaRPr lang="ru-RU"/>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56E67069-5213-4E0B-9B72-812084A9BD1F}" type="datetime1">
              <a:rPr lang="ru-RU"/>
              <a:pPr>
                <a:defRPr/>
              </a:pPr>
              <a:t>24.11.2013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EA87B01-F858-40B6-A109-BE4B756AECDA}" type="slidenum">
              <a:rPr lang="ru-RU"/>
              <a:pPr>
                <a:defRPr/>
              </a:pPr>
              <a:t>‹#›</a:t>
            </a:fld>
            <a:endParaRPr lang="ru-RU"/>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5E32414D-43BE-4F7A-A54A-5713553AE53B}" type="datetime1">
              <a:rPr lang="ru-RU"/>
              <a:pPr>
                <a:defRPr/>
              </a:pPr>
              <a:t>24.11.2013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76589902-8AA9-41EF-95F6-0310D758B1C8}" type="slidenum">
              <a:rPr lang="ru-RU"/>
              <a:pPr>
                <a:defRPr/>
              </a:pPr>
              <a:t>‹#›</a:t>
            </a:fld>
            <a:endParaRPr lang="ru-RU"/>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6C13C622-A6B4-4639-BB05-D438E9C21606}" type="datetime1">
              <a:rPr lang="ru-RU"/>
              <a:pPr>
                <a:defRPr/>
              </a:pPr>
              <a:t>24.11.2013</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11EBF3F9-BF47-4344-8B7F-4F64153C0DB3}" type="slidenum">
              <a:rPr lang="ru-RU"/>
              <a:pPr>
                <a:defRPr/>
              </a:pPr>
              <a:t>‹#›</a:t>
            </a:fld>
            <a:endParaRPr lang="ru-RU"/>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2B6D8B7B-1406-44A0-81E0-C86FF767660E}" type="datetime1">
              <a:rPr lang="ru-RU"/>
              <a:pPr>
                <a:defRPr/>
              </a:pPr>
              <a:t>24.11.2013</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2D6B61BE-4F2B-4684-84E6-DF9F0CFE0623}" type="slidenum">
              <a:rPr lang="ru-RU"/>
              <a:pPr>
                <a:defRPr/>
              </a:pPr>
              <a:t>‹#›</a:t>
            </a:fld>
            <a:endParaRPr lang="ru-RU"/>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0C9F0B5B-4486-4526-8184-2E2503296B31}" type="datetime1">
              <a:rPr lang="ru-RU"/>
              <a:pPr>
                <a:defRPr/>
              </a:pPr>
              <a:t>24.11.2013</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425D6D1D-0C2F-40B3-A0D4-5E051764F02C}" type="slidenum">
              <a:rPr lang="ru-RU"/>
              <a:pPr>
                <a:defRPr/>
              </a:pPr>
              <a:t>‹#›</a:t>
            </a:fld>
            <a:endParaRPr lang="ru-RU"/>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5EABD655-5552-4B84-AF33-8729B9C99201}" type="datetime1">
              <a:rPr lang="ru-RU"/>
              <a:pPr>
                <a:defRPr/>
              </a:pPr>
              <a:t>24.11.2013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83022B0-2A82-440E-8E9F-01BF718D6963}" type="slidenum">
              <a:rPr lang="ru-RU"/>
              <a:pPr>
                <a:defRPr/>
              </a:pPr>
              <a:t>‹#›</a:t>
            </a:fld>
            <a:endParaRPr lang="ru-RU"/>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4DB76B79-FB1F-4BE6-A162-A2E3F981188F}" type="datetime1">
              <a:rPr lang="ru-RU"/>
              <a:pPr>
                <a:defRPr/>
              </a:pPr>
              <a:t>24.11.2013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9CA7ED9-1AA0-4AA7-ACB0-EFBFC9070B63}" type="slidenum">
              <a:rPr lang="ru-RU"/>
              <a:pPr>
                <a:defRPr/>
              </a:pPr>
              <a:t>‹#›</a:t>
            </a:fld>
            <a:endParaRPr lang="ru-RU"/>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tx1">
                <a:lumMod val="78000"/>
                <a:lumOff val="22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2A5AC34-3D64-4417-BCDD-666144C48FB6}" type="datetime1">
              <a:rPr lang="ru-RU"/>
              <a:pPr>
                <a:defRPr/>
              </a:pPr>
              <a:t>24.11.2013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840175A-39A0-4AFF-A42B-1F5D249EBB90}"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spd="slow">
    <p:fade/>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Прямоугольник 3"/>
          <p:cNvSpPr>
            <a:spLocks noChangeArrowheads="1"/>
          </p:cNvSpPr>
          <p:nvPr/>
        </p:nvSpPr>
        <p:spPr bwMode="auto">
          <a:xfrm>
            <a:off x="225425" y="188913"/>
            <a:ext cx="8640763" cy="3478212"/>
          </a:xfrm>
          <a:prstGeom prst="rect">
            <a:avLst/>
          </a:prstGeom>
          <a:noFill/>
          <a:ln w="9525">
            <a:noFill/>
            <a:miter lim="800000"/>
            <a:headEnd/>
            <a:tailEnd/>
          </a:ln>
        </p:spPr>
        <p:txBody>
          <a:bodyPr>
            <a:spAutoFit/>
          </a:bodyPr>
          <a:lstStyle/>
          <a:p>
            <a:pPr algn="ctr"/>
            <a:r>
              <a:rPr lang="ru-RU" sz="4400" b="1">
                <a:solidFill>
                  <a:schemeClr val="bg1"/>
                </a:solidFill>
                <a:latin typeface="Segoe Script"/>
              </a:rPr>
              <a:t>Деятельность социального педагога по защите прав ребёнка: выявление жестокого обращения с детьми.</a:t>
            </a:r>
          </a:p>
        </p:txBody>
      </p:sp>
      <p:sp>
        <p:nvSpPr>
          <p:cNvPr id="15362" name="TextBox 4"/>
          <p:cNvSpPr txBox="1">
            <a:spLocks noChangeArrowheads="1"/>
          </p:cNvSpPr>
          <p:nvPr/>
        </p:nvSpPr>
        <p:spPr bwMode="auto">
          <a:xfrm>
            <a:off x="2817813" y="5084763"/>
            <a:ext cx="6048375" cy="1187450"/>
          </a:xfrm>
          <a:prstGeom prst="rect">
            <a:avLst/>
          </a:prstGeom>
          <a:noFill/>
          <a:ln w="9525">
            <a:noFill/>
            <a:miter lim="800000"/>
            <a:headEnd/>
            <a:tailEnd/>
          </a:ln>
        </p:spPr>
        <p:txBody>
          <a:bodyPr>
            <a:spAutoFit/>
          </a:bodyPr>
          <a:lstStyle/>
          <a:p>
            <a:pPr algn="r"/>
            <a:r>
              <a:rPr lang="ru-RU" sz="2400" b="1">
                <a:latin typeface="Segoe Script"/>
              </a:rPr>
              <a:t>Групповая консультация</a:t>
            </a:r>
          </a:p>
          <a:p>
            <a:pPr algn="r"/>
            <a:endParaRPr lang="ru-RU" sz="2400" b="1">
              <a:latin typeface="Segoe Script"/>
            </a:endParaRPr>
          </a:p>
          <a:p>
            <a:pPr algn="r"/>
            <a:r>
              <a:rPr lang="ru-RU" sz="2400" b="1">
                <a:latin typeface="Segoe Script"/>
              </a:rPr>
              <a:t>Подготовила:  Измайлова Е.В.</a:t>
            </a:r>
          </a:p>
        </p:txBody>
      </p:sp>
      <p:pic>
        <p:nvPicPr>
          <p:cNvPr id="15363" name="Picture 2" descr="C:\Users\Storm\Desktop\Жест.обр.с детьми\картинки\44-14-1.gif"/>
          <p:cNvPicPr>
            <a:picLocks noChangeAspect="1" noChangeArrowheads="1"/>
          </p:cNvPicPr>
          <p:nvPr/>
        </p:nvPicPr>
        <p:blipFill>
          <a:blip r:embed="rId3"/>
          <a:srcRect/>
          <a:stretch>
            <a:fillRect/>
          </a:stretch>
        </p:blipFill>
        <p:spPr bwMode="auto">
          <a:xfrm>
            <a:off x="476250" y="3573463"/>
            <a:ext cx="2127250" cy="3176587"/>
          </a:xfrm>
          <a:prstGeom prst="rect">
            <a:avLst/>
          </a:prstGeom>
          <a:noFill/>
          <a:ln w="9525">
            <a:noFill/>
            <a:miter lim="800000"/>
            <a:headEnd/>
            <a:tailEnd/>
          </a:ln>
        </p:spPr>
      </p:pic>
      <p:sp>
        <p:nvSpPr>
          <p:cNvPr id="2" name="Номер слайда 1"/>
          <p:cNvSpPr>
            <a:spLocks noGrp="1"/>
          </p:cNvSpPr>
          <p:nvPr>
            <p:ph type="sldNum" sz="quarter" idx="12"/>
          </p:nvPr>
        </p:nvSpPr>
        <p:spPr/>
        <p:txBody>
          <a:bodyPr/>
          <a:lstStyle/>
          <a:p>
            <a:pPr>
              <a:defRPr/>
            </a:pPr>
            <a:fld id="{149C7986-51E3-4BBB-B27A-1DE4FF3FEBA5}" type="slidenum">
              <a:rPr lang="ru-RU"/>
              <a:pPr>
                <a:defRPr/>
              </a:pPr>
              <a:t>1</a:t>
            </a:fld>
            <a:endParaRPr lang="ru-RU" dirty="0"/>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950" y="0"/>
            <a:ext cx="8928100" cy="7156450"/>
          </a:xfrm>
          <a:prstGeom prst="rect">
            <a:avLst/>
          </a:prstGeom>
        </p:spPr>
        <p:txBody>
          <a:bodyPr>
            <a:spAutoFit/>
          </a:bodyPr>
          <a:lstStyle/>
          <a:p>
            <a:pPr algn="just" fontAlgn="auto">
              <a:spcBef>
                <a:spcPts val="0"/>
              </a:spcBef>
              <a:spcAft>
                <a:spcPts val="0"/>
              </a:spcAft>
              <a:defRPr/>
            </a:pPr>
            <a:r>
              <a:rPr lang="ru-RU" b="1" dirty="0">
                <a:solidFill>
                  <a:schemeClr val="accent6"/>
                </a:solidFill>
                <a:latin typeface="Sylfaen" pitchFamily="18" charset="0"/>
              </a:rPr>
              <a:t>Пренебрежение основными нуждами ребёнка (моральная жесто­кость) </a:t>
            </a:r>
            <a:r>
              <a:rPr lang="ru-RU" dirty="0">
                <a:solidFill>
                  <a:schemeClr val="bg1"/>
                </a:solidFill>
                <a:latin typeface="Sylfaen" pitchFamily="18" charset="0"/>
              </a:rPr>
              <a:t>— отсутствие со стороны родителей или лиц их заменяющих, элементарной заботы о ребёнке, в результате чего нарушается его эмоциональное состояние или появляется угроза для здоровья или развития. </a:t>
            </a:r>
          </a:p>
          <a:p>
            <a:pPr indent="355600" algn="just" fontAlgn="auto">
              <a:spcBef>
                <a:spcPts val="0"/>
              </a:spcBef>
              <a:spcAft>
                <a:spcPts val="0"/>
              </a:spcAft>
              <a:defRPr/>
            </a:pPr>
            <a:r>
              <a:rPr lang="ru-RU" dirty="0">
                <a:latin typeface="Sylfaen" pitchFamily="18" charset="0"/>
              </a:rPr>
              <a:t>Недостаток в удовлетворении основных потребностей ре­бёнка включает: отсутствие адекватного возрасту и потребностям ребёнка жилья, образования, питания, одежды, медицинской помо­щи (включая отказ от лечения ребёнка); отсутствие должного вни­мания или заботы, в результате чего ребёнок подвергается риску стать жертвой несчастного случая, может быть вовлечён в употреб­ление алкоголя, наркотиков, совершение преступления и т.п.</a:t>
            </a:r>
          </a:p>
          <a:p>
            <a:pPr algn="just" fontAlgn="auto">
              <a:spcBef>
                <a:spcPts val="0"/>
              </a:spcBef>
              <a:spcAft>
                <a:spcPts val="0"/>
              </a:spcAft>
              <a:defRPr/>
            </a:pPr>
            <a:endParaRPr lang="ru-RU" sz="900" dirty="0">
              <a:latin typeface="Sylfaen" pitchFamily="18" charset="0"/>
            </a:endParaRPr>
          </a:p>
          <a:p>
            <a:pPr algn="just" fontAlgn="auto">
              <a:spcBef>
                <a:spcPts val="0"/>
              </a:spcBef>
              <a:spcAft>
                <a:spcPts val="0"/>
              </a:spcAft>
              <a:defRPr/>
            </a:pPr>
            <a:r>
              <a:rPr lang="ru-RU" b="1" dirty="0">
                <a:latin typeface="Sylfaen" pitchFamily="18" charset="0"/>
              </a:rPr>
              <a:t>Признаки пренебрежения основными нуждами ребёнка:</a:t>
            </a:r>
          </a:p>
          <a:p>
            <a:pPr algn="just" fontAlgn="auto">
              <a:spcBef>
                <a:spcPts val="0"/>
              </a:spcBef>
              <a:spcAft>
                <a:spcPts val="0"/>
              </a:spcAft>
              <a:defRPr/>
            </a:pPr>
            <a:r>
              <a:rPr lang="ru-RU" dirty="0">
                <a:latin typeface="Sylfaen" pitchFamily="18" charset="0"/>
              </a:rPr>
              <a:t>— низкий рост или отставание в физическом развитии;</a:t>
            </a:r>
          </a:p>
          <a:p>
            <a:pPr algn="just" fontAlgn="auto">
              <a:spcBef>
                <a:spcPts val="0"/>
              </a:spcBef>
              <a:spcAft>
                <a:spcPts val="0"/>
              </a:spcAft>
              <a:defRPr/>
            </a:pPr>
            <a:r>
              <a:rPr lang="ru-RU" dirty="0">
                <a:latin typeface="Sylfaen" pitchFamily="18" charset="0"/>
              </a:rPr>
              <a:t>— санитарно-гигиеническая запущенность, педикулёз;</a:t>
            </a:r>
          </a:p>
          <a:p>
            <a:pPr algn="just" fontAlgn="auto">
              <a:spcBef>
                <a:spcPts val="0"/>
              </a:spcBef>
              <a:spcAft>
                <a:spcPts val="0"/>
              </a:spcAft>
              <a:defRPr/>
            </a:pPr>
            <a:r>
              <a:rPr lang="ru-RU" dirty="0">
                <a:latin typeface="Sylfaen" pitchFamily="18" charset="0"/>
              </a:rPr>
              <a:t>— постоянный голод и (или) жажда, кража пищи;</a:t>
            </a:r>
          </a:p>
          <a:p>
            <a:pPr algn="just" fontAlgn="auto">
              <a:spcBef>
                <a:spcPts val="0"/>
              </a:spcBef>
              <a:spcAft>
                <a:spcPts val="0"/>
              </a:spcAft>
              <a:defRPr/>
            </a:pPr>
            <a:r>
              <a:rPr lang="ru-RU" dirty="0">
                <a:latin typeface="Sylfaen" pitchFamily="18" charset="0"/>
              </a:rPr>
              <a:t>— подавленное настроение, апатичность, пассивность, </a:t>
            </a:r>
          </a:p>
          <a:p>
            <a:pPr algn="just" fontAlgn="auto">
              <a:spcBef>
                <a:spcPts val="0"/>
              </a:spcBef>
              <a:spcAft>
                <a:spcPts val="0"/>
              </a:spcAft>
              <a:defRPr/>
            </a:pPr>
            <a:r>
              <a:rPr lang="ru-RU" dirty="0">
                <a:latin typeface="Sylfaen" pitchFamily="18" charset="0"/>
              </a:rPr>
              <a:t>низкая са­мооценка;</a:t>
            </a:r>
          </a:p>
          <a:p>
            <a:pPr algn="just" fontAlgn="auto">
              <a:spcBef>
                <a:spcPts val="0"/>
              </a:spcBef>
              <a:spcAft>
                <a:spcPts val="0"/>
              </a:spcAft>
              <a:defRPr/>
            </a:pPr>
            <a:r>
              <a:rPr lang="ru-RU" dirty="0">
                <a:latin typeface="Sylfaen" pitchFamily="18" charset="0"/>
              </a:rPr>
              <a:t>— агрессивность, импульсивность;</a:t>
            </a:r>
          </a:p>
          <a:p>
            <a:pPr algn="just" fontAlgn="auto">
              <a:spcBef>
                <a:spcPts val="0"/>
              </a:spcBef>
              <a:spcAft>
                <a:spcPts val="0"/>
              </a:spcAft>
              <a:defRPr/>
            </a:pPr>
            <a:r>
              <a:rPr lang="ru-RU" dirty="0">
                <a:latin typeface="Sylfaen" pitchFamily="18" charset="0"/>
              </a:rPr>
              <a:t>— трудности обучения, низкая школьная успеваемость, дефицит знаний;</a:t>
            </a:r>
          </a:p>
          <a:p>
            <a:pPr algn="just" fontAlgn="auto">
              <a:spcBef>
                <a:spcPts val="0"/>
              </a:spcBef>
              <a:spcAft>
                <a:spcPts val="0"/>
              </a:spcAft>
              <a:defRPr/>
            </a:pPr>
            <a:r>
              <a:rPr lang="ru-RU" dirty="0">
                <a:latin typeface="Sylfaen" pitchFamily="18" charset="0"/>
              </a:rPr>
              <a:t>— отклоняющееся от нормы (делинквентное) или антиобществен­ное поведение, вплоть до вандализма;</a:t>
            </a:r>
          </a:p>
          <a:p>
            <a:pPr algn="just" fontAlgn="auto">
              <a:spcBef>
                <a:spcPts val="0"/>
              </a:spcBef>
              <a:spcAft>
                <a:spcPts val="0"/>
              </a:spcAft>
              <a:defRPr/>
            </a:pPr>
            <a:r>
              <a:rPr lang="ru-RU" dirty="0">
                <a:latin typeface="Sylfaen" pitchFamily="18" charset="0"/>
              </a:rPr>
              <a:t>— повторяющиеся случаи травматизма или отравлений.</a:t>
            </a:r>
          </a:p>
          <a:p>
            <a:pPr algn="just" fontAlgn="auto">
              <a:spcBef>
                <a:spcPts val="0"/>
              </a:spcBef>
              <a:spcAft>
                <a:spcPts val="0"/>
              </a:spcAft>
              <a:defRPr/>
            </a:pPr>
            <a:endParaRPr lang="ru-RU" sz="400" dirty="0">
              <a:latin typeface="Sylfaen" pitchFamily="18" charset="0"/>
            </a:endParaRPr>
          </a:p>
          <a:p>
            <a:pPr algn="ctr" fontAlgn="auto">
              <a:spcBef>
                <a:spcPts val="0"/>
              </a:spcBef>
              <a:spcAft>
                <a:spcPts val="0"/>
              </a:spcAft>
              <a:defRPr/>
            </a:pPr>
            <a:r>
              <a:rPr lang="ru-RU" b="1" i="1" dirty="0">
                <a:latin typeface="Sylfaen" pitchFamily="18" charset="0"/>
              </a:rPr>
              <a:t>При оценке каждого конкретного случая следует иметь в виду весь </a:t>
            </a:r>
          </a:p>
          <a:p>
            <a:pPr algn="ctr" fontAlgn="auto">
              <a:spcBef>
                <a:spcPts val="0"/>
              </a:spcBef>
              <a:spcAft>
                <a:spcPts val="0"/>
              </a:spcAft>
              <a:defRPr/>
            </a:pPr>
            <a:r>
              <a:rPr lang="ru-RU" b="1" i="1" dirty="0">
                <a:latin typeface="Sylfaen" pitchFamily="18" charset="0"/>
              </a:rPr>
              <a:t>комплекс проявлений, не ограничиваться выделением 2 — 3 призна­ков, учитывая, что чаще всего встречается сочетание нескольких форм насилия.</a:t>
            </a:r>
          </a:p>
        </p:txBody>
      </p:sp>
      <p:pic>
        <p:nvPicPr>
          <p:cNvPr id="25602" name="Picture 2" descr="http://www.stihi.ru/pics/2011/11/25/1064.jpg"/>
          <p:cNvPicPr>
            <a:picLocks noChangeAspect="1" noChangeArrowheads="1"/>
          </p:cNvPicPr>
          <p:nvPr/>
        </p:nvPicPr>
        <p:blipFill>
          <a:blip r:embed="rId2"/>
          <a:srcRect/>
          <a:stretch>
            <a:fillRect/>
          </a:stretch>
        </p:blipFill>
        <p:spPr bwMode="auto">
          <a:xfrm>
            <a:off x="6011863" y="2573338"/>
            <a:ext cx="3016250" cy="2235200"/>
          </a:xfrm>
          <a:prstGeom prst="rect">
            <a:avLst/>
          </a:prstGeom>
          <a:noFill/>
          <a:ln w="9525">
            <a:noFill/>
            <a:miter lim="800000"/>
            <a:headEnd/>
            <a:tailEnd/>
          </a:ln>
        </p:spPr>
      </p:pic>
      <p:sp>
        <p:nvSpPr>
          <p:cNvPr id="3" name="Номер слайда 2"/>
          <p:cNvSpPr>
            <a:spLocks noGrp="1"/>
          </p:cNvSpPr>
          <p:nvPr>
            <p:ph type="sldNum" sz="quarter" idx="12"/>
          </p:nvPr>
        </p:nvSpPr>
        <p:spPr/>
        <p:txBody>
          <a:bodyPr/>
          <a:lstStyle/>
          <a:p>
            <a:pPr>
              <a:defRPr/>
            </a:pPr>
            <a:fld id="{942D3BE9-7924-4E83-8276-FF4AC38766C9}" type="slidenum">
              <a:rPr lang="ru-RU"/>
              <a:pPr>
                <a:defRPr/>
              </a:pPr>
              <a:t>10</a:t>
            </a:fld>
            <a:endParaRPr lang="ru-RU"/>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Прямоугольник 1"/>
          <p:cNvSpPr>
            <a:spLocks noChangeArrowheads="1"/>
          </p:cNvSpPr>
          <p:nvPr/>
        </p:nvSpPr>
        <p:spPr bwMode="auto">
          <a:xfrm>
            <a:off x="250825" y="0"/>
            <a:ext cx="8642350" cy="4524375"/>
          </a:xfrm>
          <a:prstGeom prst="rect">
            <a:avLst/>
          </a:prstGeom>
          <a:noFill/>
          <a:ln w="9525">
            <a:noFill/>
            <a:miter lim="800000"/>
            <a:headEnd/>
            <a:tailEnd/>
          </a:ln>
        </p:spPr>
        <p:txBody>
          <a:bodyPr>
            <a:spAutoFit/>
          </a:bodyPr>
          <a:lstStyle/>
          <a:p>
            <a:pPr algn="just"/>
            <a:r>
              <a:rPr lang="ru-RU">
                <a:solidFill>
                  <a:schemeClr val="bg1"/>
                </a:solidFill>
                <a:latin typeface="Sylfaen" pitchFamily="18" charset="0"/>
              </a:rPr>
              <a:t>Определить жестокое обращение с ребёнком можно также по по­ведению родителей (или лиц их заменяющих), родственников. </a:t>
            </a:r>
          </a:p>
          <a:p>
            <a:pPr algn="just"/>
            <a:r>
              <a:rPr lang="ru-RU">
                <a:solidFill>
                  <a:schemeClr val="bg1"/>
                </a:solidFill>
                <a:latin typeface="Sylfaen" pitchFamily="18" charset="0"/>
              </a:rPr>
              <a:t>А именно:</a:t>
            </a:r>
          </a:p>
          <a:p>
            <a:pPr algn="just"/>
            <a:r>
              <a:rPr lang="ru-RU">
                <a:latin typeface="Sylfaen" pitchFamily="18" charset="0"/>
              </a:rPr>
              <a:t>— противоречивые, путаные объяснения причин травм у ребёнка или отказ дать объяснения по этому поводу;</a:t>
            </a:r>
          </a:p>
          <a:p>
            <a:pPr algn="just"/>
            <a:r>
              <a:rPr lang="ru-RU">
                <a:latin typeface="Sylfaen" pitchFamily="18" charset="0"/>
              </a:rPr>
              <a:t>— позднее обращение за медицинской помощью, иногда инициа­тива обращения за помощью исходит от постороннего лица;</a:t>
            </a:r>
          </a:p>
          <a:p>
            <a:pPr algn="just"/>
            <a:r>
              <a:rPr lang="ru-RU">
                <a:latin typeface="Sylfaen" pitchFamily="18" charset="0"/>
              </a:rPr>
              <a:t>— признаки психических расстройств или патологических черт ха­рактера (агрессивность, возбуждённость, неадекватность и др.);</a:t>
            </a:r>
          </a:p>
          <a:p>
            <a:pPr algn="just"/>
            <a:r>
              <a:rPr lang="ru-RU">
                <a:latin typeface="Sylfaen" pitchFamily="18" charset="0"/>
              </a:rPr>
              <a:t>— неадекватная реакция на тяжесть повреждений в сторону их пре­увеличения или преуменьшения.</a:t>
            </a:r>
          </a:p>
          <a:p>
            <a:pPr algn="just"/>
            <a:endParaRPr lang="ru-RU">
              <a:latin typeface="Sylfaen" pitchFamily="18" charset="0"/>
            </a:endParaRPr>
          </a:p>
          <a:p>
            <a:pPr algn="ctr"/>
            <a:r>
              <a:rPr lang="ru-RU" i="1">
                <a:latin typeface="Sylfaen" pitchFamily="18" charset="0"/>
              </a:rPr>
              <a:t>Как правило, у родителей, проявляющих жестокость по отношению к своим детям, были проблемы с собственными родителями. Вос­принимая с детства искажённые семейные нормы и ценности как норму, во взрослой жизни они повторяют снова и снова ту же пато­логическую систему взаимоотношений.</a:t>
            </a:r>
          </a:p>
        </p:txBody>
      </p:sp>
      <p:pic>
        <p:nvPicPr>
          <p:cNvPr id="26626" name="Picture 3" descr="C:\Users\Storm\Desktop\Жест.обр.с детьми\картинки\i.jpg"/>
          <p:cNvPicPr>
            <a:picLocks noChangeAspect="1" noChangeArrowheads="1"/>
          </p:cNvPicPr>
          <p:nvPr/>
        </p:nvPicPr>
        <p:blipFill>
          <a:blip r:embed="rId2"/>
          <a:srcRect/>
          <a:stretch>
            <a:fillRect/>
          </a:stretch>
        </p:blipFill>
        <p:spPr bwMode="auto">
          <a:xfrm>
            <a:off x="3049588" y="4533900"/>
            <a:ext cx="3338512" cy="2297113"/>
          </a:xfrm>
          <a:prstGeom prst="rect">
            <a:avLst/>
          </a:prstGeom>
          <a:noFill/>
          <a:ln w="9525">
            <a:noFill/>
            <a:miter lim="800000"/>
            <a:headEnd/>
            <a:tailEnd/>
          </a:ln>
        </p:spPr>
      </p:pic>
      <p:sp>
        <p:nvSpPr>
          <p:cNvPr id="3" name="Номер слайда 2"/>
          <p:cNvSpPr>
            <a:spLocks noGrp="1"/>
          </p:cNvSpPr>
          <p:nvPr>
            <p:ph type="sldNum" sz="quarter" idx="12"/>
          </p:nvPr>
        </p:nvSpPr>
        <p:spPr/>
        <p:txBody>
          <a:bodyPr/>
          <a:lstStyle/>
          <a:p>
            <a:pPr>
              <a:defRPr/>
            </a:pPr>
            <a:fld id="{D0AE477F-9FAB-44FE-94A9-A3FC3E9DA27E}" type="slidenum">
              <a:rPr lang="ru-RU"/>
              <a:pPr>
                <a:defRPr/>
              </a:pPr>
              <a:t>11</a:t>
            </a:fld>
            <a:endParaRPr lang="ru-RU"/>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Прямоугольник 4"/>
          <p:cNvSpPr>
            <a:spLocks noChangeArrowheads="1"/>
          </p:cNvSpPr>
          <p:nvPr/>
        </p:nvSpPr>
        <p:spPr bwMode="auto">
          <a:xfrm>
            <a:off x="1331913" y="0"/>
            <a:ext cx="6624637" cy="461963"/>
          </a:xfrm>
          <a:prstGeom prst="rect">
            <a:avLst/>
          </a:prstGeom>
          <a:noFill/>
          <a:ln w="9525">
            <a:noFill/>
            <a:miter lim="800000"/>
            <a:headEnd/>
            <a:tailEnd/>
          </a:ln>
        </p:spPr>
        <p:txBody>
          <a:bodyPr>
            <a:spAutoFit/>
          </a:bodyPr>
          <a:lstStyle/>
          <a:p>
            <a:pPr algn="ctr"/>
            <a:r>
              <a:rPr lang="ru-RU" sz="2400" b="1">
                <a:solidFill>
                  <a:srgbClr val="00B050"/>
                </a:solidFill>
                <a:latin typeface="Segoe Script"/>
              </a:rPr>
              <a:t>Насилие в образовательной среде</a:t>
            </a:r>
            <a:endParaRPr lang="ru-RU" sz="2400">
              <a:solidFill>
                <a:srgbClr val="00B050"/>
              </a:solidFill>
              <a:latin typeface="Segoe Script"/>
            </a:endParaRPr>
          </a:p>
        </p:txBody>
      </p:sp>
      <p:sp>
        <p:nvSpPr>
          <p:cNvPr id="27650" name="Прямоугольник 6"/>
          <p:cNvSpPr>
            <a:spLocks noChangeArrowheads="1"/>
          </p:cNvSpPr>
          <p:nvPr/>
        </p:nvSpPr>
        <p:spPr bwMode="auto">
          <a:xfrm>
            <a:off x="179388" y="333375"/>
            <a:ext cx="8785225" cy="922338"/>
          </a:xfrm>
          <a:prstGeom prst="rect">
            <a:avLst/>
          </a:prstGeom>
          <a:noFill/>
          <a:ln w="9525">
            <a:noFill/>
            <a:miter lim="800000"/>
            <a:headEnd/>
            <a:tailEnd/>
          </a:ln>
        </p:spPr>
        <p:txBody>
          <a:bodyPr>
            <a:spAutoFit/>
          </a:bodyPr>
          <a:lstStyle/>
          <a:p>
            <a:pPr algn="just"/>
            <a:r>
              <a:rPr lang="ru-RU" b="1">
                <a:solidFill>
                  <a:srgbClr val="00B050"/>
                </a:solidFill>
                <a:latin typeface="Calibri" pitchFamily="34" charset="0"/>
              </a:rPr>
              <a:t>Школьное насилие </a:t>
            </a:r>
            <a:r>
              <a:rPr lang="ru-RU">
                <a:solidFill>
                  <a:schemeClr val="bg1"/>
                </a:solidFill>
                <a:latin typeface="Calibri" pitchFamily="34" charset="0"/>
              </a:rPr>
              <a:t>– это вид насилия, при котором имеет место применение силы между детьми или учителями по отношению к ученикам или (что встречается крайне редко) учениками по отношению к учителю.</a:t>
            </a:r>
          </a:p>
        </p:txBody>
      </p:sp>
      <p:sp>
        <p:nvSpPr>
          <p:cNvPr id="8" name="Прямоугольник 7"/>
          <p:cNvSpPr/>
          <p:nvPr/>
        </p:nvSpPr>
        <p:spPr>
          <a:xfrm>
            <a:off x="0" y="1255713"/>
            <a:ext cx="9144000" cy="2708275"/>
          </a:xfrm>
          <a:prstGeom prst="rect">
            <a:avLst/>
          </a:prstGeom>
        </p:spPr>
        <p:txBody>
          <a:bodyPr>
            <a:spAutoFit/>
          </a:bodyPr>
          <a:lstStyle/>
          <a:p>
            <a:pPr algn="ctr" fontAlgn="auto">
              <a:spcBef>
                <a:spcPts val="0"/>
              </a:spcBef>
              <a:spcAft>
                <a:spcPts val="0"/>
              </a:spcAft>
              <a:defRPr/>
            </a:pPr>
            <a:r>
              <a:rPr lang="ru-RU" b="1" dirty="0">
                <a:solidFill>
                  <a:srgbClr val="00B050"/>
                </a:solidFill>
                <a:latin typeface="Batang" pitchFamily="18" charset="-127"/>
                <a:ea typeface="Batang" pitchFamily="18" charset="-127"/>
              </a:rPr>
              <a:t>Школьное насилие подразделяется на </a:t>
            </a:r>
            <a:r>
              <a:rPr lang="ru-RU" b="1" i="1" dirty="0">
                <a:solidFill>
                  <a:srgbClr val="00B050"/>
                </a:solidFill>
                <a:latin typeface="Batang" pitchFamily="18" charset="-127"/>
                <a:ea typeface="Batang" pitchFamily="18" charset="-127"/>
              </a:rPr>
              <a:t>эмоциональное и физическое.</a:t>
            </a:r>
            <a:endParaRPr lang="ru-RU" b="1" dirty="0">
              <a:solidFill>
                <a:srgbClr val="00B050"/>
              </a:solidFill>
              <a:latin typeface="Batang" pitchFamily="18" charset="-127"/>
              <a:ea typeface="Batang" pitchFamily="18" charset="-127"/>
            </a:endParaRPr>
          </a:p>
          <a:p>
            <a:pPr algn="just" fontAlgn="auto">
              <a:spcBef>
                <a:spcPts val="0"/>
              </a:spcBef>
              <a:spcAft>
                <a:spcPts val="0"/>
              </a:spcAft>
              <a:defRPr/>
            </a:pPr>
            <a:endParaRPr lang="ru-RU" sz="800" i="1" dirty="0">
              <a:latin typeface="+mn-lt"/>
            </a:endParaRPr>
          </a:p>
          <a:p>
            <a:pPr marL="355600" indent="-355600" algn="just" fontAlgn="auto">
              <a:spcBef>
                <a:spcPts val="0"/>
              </a:spcBef>
              <a:spcAft>
                <a:spcPts val="0"/>
              </a:spcAft>
              <a:buFont typeface="Wingdings" pitchFamily="2" charset="2"/>
              <a:buChar char="v"/>
              <a:defRPr/>
            </a:pPr>
            <a:r>
              <a:rPr lang="ru-RU" b="1" i="1" dirty="0">
                <a:latin typeface="+mn-lt"/>
              </a:rPr>
              <a:t> </a:t>
            </a:r>
            <a:r>
              <a:rPr lang="ru-RU" b="1" i="1" dirty="0">
                <a:solidFill>
                  <a:schemeClr val="bg1"/>
                </a:solidFill>
                <a:latin typeface="+mn-lt"/>
              </a:rPr>
              <a:t>Эмоциональное насилие</a:t>
            </a:r>
            <a:r>
              <a:rPr lang="ru-RU" dirty="0">
                <a:latin typeface="+mn-lt"/>
              </a:rPr>
              <a:t> вызывает у жертвы эмоциональное напряжение, унижает его и снижает его самооценку. </a:t>
            </a:r>
          </a:p>
          <a:p>
            <a:pPr marL="355600" indent="-355600" algn="just" fontAlgn="auto">
              <a:spcBef>
                <a:spcPts val="0"/>
              </a:spcBef>
              <a:spcAft>
                <a:spcPts val="0"/>
              </a:spcAft>
              <a:defRPr/>
            </a:pPr>
            <a:r>
              <a:rPr lang="ru-RU" i="1" dirty="0">
                <a:latin typeface="+mn-lt"/>
              </a:rPr>
              <a:t>Виды эмоционального насилия:</a:t>
            </a:r>
          </a:p>
          <a:p>
            <a:pPr marL="355600" indent="-355600" algn="just" fontAlgn="auto">
              <a:spcBef>
                <a:spcPts val="0"/>
              </a:spcBef>
              <a:spcAft>
                <a:spcPts val="0"/>
              </a:spcAft>
              <a:defRPr/>
            </a:pPr>
            <a:r>
              <a:rPr lang="ru-RU" dirty="0">
                <a:latin typeface="+mn-lt"/>
              </a:rPr>
              <a:t>• насмешки, присвоение кличек, бесконечные замечания, необъективные оценки, высмеивание, унижение в присутствии других детей и пр.;</a:t>
            </a:r>
          </a:p>
          <a:p>
            <a:pPr marL="355600" indent="-355600" algn="just" fontAlgn="auto">
              <a:spcBef>
                <a:spcPts val="0"/>
              </a:spcBef>
              <a:spcAft>
                <a:spcPts val="0"/>
              </a:spcAft>
              <a:defRPr/>
            </a:pPr>
            <a:r>
              <a:rPr lang="ru-RU" dirty="0">
                <a:latin typeface="+mn-lt"/>
              </a:rPr>
              <a:t>• отторжение, изоляция, отказ от общения с жертвой (с ребёнком отказываются играть, заниматься, не хотят с ним сидеть за одной партой, не приглашают на дни рождения и т. д.).</a:t>
            </a:r>
          </a:p>
        </p:txBody>
      </p:sp>
      <p:pic>
        <p:nvPicPr>
          <p:cNvPr id="27652" name="Picture 2" descr="C:\Users\Storm\Desktop\Жест.обр.с детьми\картинки\1258013750_worst_03.jpg"/>
          <p:cNvPicPr>
            <a:picLocks noChangeAspect="1" noChangeArrowheads="1"/>
          </p:cNvPicPr>
          <p:nvPr/>
        </p:nvPicPr>
        <p:blipFill>
          <a:blip r:embed="rId2"/>
          <a:srcRect l="15205" r="16798"/>
          <a:stretch>
            <a:fillRect/>
          </a:stretch>
        </p:blipFill>
        <p:spPr bwMode="auto">
          <a:xfrm>
            <a:off x="6372225" y="3789363"/>
            <a:ext cx="2627313" cy="2894012"/>
          </a:xfrm>
          <a:prstGeom prst="rect">
            <a:avLst/>
          </a:prstGeom>
          <a:noFill/>
          <a:ln w="9525">
            <a:noFill/>
            <a:miter lim="800000"/>
            <a:headEnd/>
            <a:tailEnd/>
          </a:ln>
        </p:spPr>
      </p:pic>
      <p:sp>
        <p:nvSpPr>
          <p:cNvPr id="2" name="Прямоугольник 1"/>
          <p:cNvSpPr/>
          <p:nvPr/>
        </p:nvSpPr>
        <p:spPr>
          <a:xfrm>
            <a:off x="17463" y="3963988"/>
            <a:ext cx="6283325" cy="2862262"/>
          </a:xfrm>
          <a:prstGeom prst="rect">
            <a:avLst/>
          </a:prstGeom>
        </p:spPr>
        <p:txBody>
          <a:bodyPr>
            <a:spAutoFit/>
          </a:bodyPr>
          <a:lstStyle/>
          <a:p>
            <a:pPr marL="285750" indent="-285750" algn="just" fontAlgn="auto">
              <a:spcBef>
                <a:spcPts val="0"/>
              </a:spcBef>
              <a:spcAft>
                <a:spcPts val="0"/>
              </a:spcAft>
              <a:buFont typeface="Wingdings" pitchFamily="2" charset="2"/>
              <a:buChar char="v"/>
              <a:defRPr/>
            </a:pPr>
            <a:r>
              <a:rPr lang="ru-RU" dirty="0">
                <a:solidFill>
                  <a:prstClr val="black"/>
                </a:solidFill>
                <a:latin typeface="+mn-lt"/>
              </a:rPr>
              <a:t>Под </a:t>
            </a:r>
            <a:r>
              <a:rPr lang="ru-RU" b="1" i="1" dirty="0">
                <a:solidFill>
                  <a:prstClr val="white"/>
                </a:solidFill>
                <a:latin typeface="+mn-lt"/>
              </a:rPr>
              <a:t>физическим насилием</a:t>
            </a:r>
            <a:r>
              <a:rPr lang="ru-RU" dirty="0">
                <a:solidFill>
                  <a:prstClr val="black"/>
                </a:solidFill>
                <a:latin typeface="+mn-lt"/>
              </a:rPr>
              <a:t> подразумевают применение физической силы по отношению к ученику, соученику, в результате чего возможно нанесение физической травмы.</a:t>
            </a:r>
          </a:p>
          <a:p>
            <a:pPr marL="266700" indent="266700" algn="just" fontAlgn="auto">
              <a:spcBef>
                <a:spcPts val="0"/>
              </a:spcBef>
              <a:spcAft>
                <a:spcPts val="0"/>
              </a:spcAft>
              <a:defRPr/>
            </a:pPr>
            <a:endParaRPr lang="ru-RU" dirty="0">
              <a:solidFill>
                <a:prstClr val="black"/>
              </a:solidFill>
              <a:latin typeface="+mn-lt"/>
            </a:endParaRPr>
          </a:p>
          <a:p>
            <a:pPr marL="266700" indent="266700" algn="just" fontAlgn="auto">
              <a:spcBef>
                <a:spcPts val="0"/>
              </a:spcBef>
              <a:spcAft>
                <a:spcPts val="0"/>
              </a:spcAft>
              <a:defRPr/>
            </a:pPr>
            <a:r>
              <a:rPr lang="ru-RU" dirty="0">
                <a:solidFill>
                  <a:prstClr val="black"/>
                </a:solidFill>
                <a:latin typeface="+mn-lt"/>
              </a:rPr>
              <a:t>К физическому насилию относятся избиение, нанесение удара, шлепки, подзатыльники, порча и отнятие вещей и др. Обычно физическое и эмоциональное насилие сопутствуют друг другу. Насмешки и издевательства могут продолжаться длительное время, вызывая у жертвы травмирующие переживания.</a:t>
            </a:r>
          </a:p>
        </p:txBody>
      </p:sp>
      <p:sp>
        <p:nvSpPr>
          <p:cNvPr id="3" name="Номер слайда 2"/>
          <p:cNvSpPr>
            <a:spLocks noGrp="1"/>
          </p:cNvSpPr>
          <p:nvPr>
            <p:ph type="sldNum" sz="quarter" idx="12"/>
          </p:nvPr>
        </p:nvSpPr>
        <p:spPr/>
        <p:txBody>
          <a:bodyPr/>
          <a:lstStyle/>
          <a:p>
            <a:pPr>
              <a:defRPr/>
            </a:pPr>
            <a:fld id="{61674D12-7476-48DE-89A6-D534C8167A6A}" type="slidenum">
              <a:rPr lang="ru-RU"/>
              <a:pPr>
                <a:defRPr/>
              </a:pPr>
              <a:t>12</a:t>
            </a:fld>
            <a:endParaRPr lang="ru-RU"/>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313" y="115888"/>
            <a:ext cx="8713787" cy="6494462"/>
          </a:xfrm>
          <a:prstGeom prst="rect">
            <a:avLst/>
          </a:prstGeom>
        </p:spPr>
        <p:txBody>
          <a:bodyPr>
            <a:spAutoFit/>
          </a:bodyPr>
          <a:lstStyle/>
          <a:p>
            <a:pPr algn="ctr" fontAlgn="auto">
              <a:spcBef>
                <a:spcPts val="0"/>
              </a:spcBef>
              <a:spcAft>
                <a:spcPts val="0"/>
              </a:spcAft>
              <a:defRPr/>
            </a:pPr>
            <a:r>
              <a:rPr lang="ru-RU" sz="2000" dirty="0">
                <a:solidFill>
                  <a:schemeClr val="bg1"/>
                </a:solidFill>
                <a:latin typeface="Sylfaen" pitchFamily="18" charset="0"/>
              </a:rPr>
              <a:t>В </a:t>
            </a:r>
            <a:r>
              <a:rPr lang="ru-RU" sz="2000" b="1" i="1" dirty="0">
                <a:solidFill>
                  <a:schemeClr val="bg1"/>
                </a:solidFill>
                <a:latin typeface="Sylfaen" pitchFamily="18" charset="0"/>
              </a:rPr>
              <a:t>условиях школы </a:t>
            </a:r>
            <a:r>
              <a:rPr lang="ru-RU" sz="2000" dirty="0">
                <a:solidFill>
                  <a:schemeClr val="bg1"/>
                </a:solidFill>
                <a:latin typeface="Sylfaen" pitchFamily="18" charset="0"/>
              </a:rPr>
              <a:t> прямыми признаками психического насилия над учащимися считаются: </a:t>
            </a:r>
          </a:p>
          <a:p>
            <a:pPr algn="just" fontAlgn="auto">
              <a:spcBef>
                <a:spcPts val="0"/>
              </a:spcBef>
              <a:spcAft>
                <a:spcPts val="0"/>
              </a:spcAft>
              <a:defRPr/>
            </a:pPr>
            <a:r>
              <a:rPr lang="ru-RU" sz="1600" dirty="0">
                <a:solidFill>
                  <a:schemeClr val="bg1"/>
                </a:solidFill>
                <a:latin typeface="Sylfaen" pitchFamily="18" charset="0"/>
              </a:rPr>
              <a:t>- угрозы в адрес обучающегося;  </a:t>
            </a:r>
          </a:p>
          <a:p>
            <a:pPr algn="just" fontAlgn="auto">
              <a:spcBef>
                <a:spcPts val="0"/>
              </a:spcBef>
              <a:spcAft>
                <a:spcPts val="0"/>
              </a:spcAft>
              <a:defRPr/>
            </a:pPr>
            <a:r>
              <a:rPr lang="ru-RU" sz="1600" dirty="0">
                <a:solidFill>
                  <a:schemeClr val="bg1"/>
                </a:solidFill>
                <a:latin typeface="Sylfaen" pitchFamily="18" charset="0"/>
              </a:rPr>
              <a:t>- преднамеренная изоляция обучающегося;  </a:t>
            </a:r>
          </a:p>
          <a:p>
            <a:pPr algn="just" fontAlgn="auto">
              <a:spcBef>
                <a:spcPts val="0"/>
              </a:spcBef>
              <a:spcAft>
                <a:spcPts val="0"/>
              </a:spcAft>
              <a:defRPr/>
            </a:pPr>
            <a:r>
              <a:rPr lang="ru-RU" sz="1600" dirty="0">
                <a:solidFill>
                  <a:schemeClr val="bg1"/>
                </a:solidFill>
                <a:latin typeface="Sylfaen" pitchFamily="18" charset="0"/>
              </a:rPr>
              <a:t>- предъявление к обучающемуся чрезмерных требований, не соответствующих возрасту;  </a:t>
            </a:r>
          </a:p>
          <a:p>
            <a:pPr algn="just" fontAlgn="auto">
              <a:spcBef>
                <a:spcPts val="0"/>
              </a:spcBef>
              <a:spcAft>
                <a:spcPts val="0"/>
              </a:spcAft>
              <a:defRPr/>
            </a:pPr>
            <a:r>
              <a:rPr lang="ru-RU" sz="1600" dirty="0">
                <a:solidFill>
                  <a:schemeClr val="bg1"/>
                </a:solidFill>
                <a:latin typeface="Sylfaen" pitchFamily="18" charset="0"/>
              </a:rPr>
              <a:t>- оскорбление и унижение достоинства;  </a:t>
            </a:r>
          </a:p>
          <a:p>
            <a:pPr algn="just" fontAlgn="auto">
              <a:spcBef>
                <a:spcPts val="0"/>
              </a:spcBef>
              <a:spcAft>
                <a:spcPts val="0"/>
              </a:spcAft>
              <a:defRPr/>
            </a:pPr>
            <a:r>
              <a:rPr lang="ru-RU" sz="1600" dirty="0">
                <a:solidFill>
                  <a:schemeClr val="bg1"/>
                </a:solidFill>
                <a:latin typeface="Sylfaen" pitchFamily="18" charset="0"/>
              </a:rPr>
              <a:t>- систематическая необоснованная критика ребёнка, выводящая его из душевного равновесия;  </a:t>
            </a:r>
          </a:p>
          <a:p>
            <a:pPr marL="285750" indent="-285750" algn="just" fontAlgn="auto">
              <a:spcBef>
                <a:spcPts val="0"/>
              </a:spcBef>
              <a:spcAft>
                <a:spcPts val="0"/>
              </a:spcAft>
              <a:buFontTx/>
              <a:buChar char="-"/>
              <a:defRPr/>
            </a:pPr>
            <a:r>
              <a:rPr lang="ru-RU" sz="1600" dirty="0">
                <a:solidFill>
                  <a:schemeClr val="bg1"/>
                </a:solidFill>
                <a:latin typeface="Sylfaen" pitchFamily="18" charset="0"/>
              </a:rPr>
              <a:t>постоянная негативная характеристика обучающегося; </a:t>
            </a:r>
          </a:p>
          <a:p>
            <a:pPr marL="285750" indent="-285750" algn="just" fontAlgn="auto">
              <a:spcBef>
                <a:spcPts val="0"/>
              </a:spcBef>
              <a:spcAft>
                <a:spcPts val="0"/>
              </a:spcAft>
              <a:buFontTx/>
              <a:buChar char="-"/>
              <a:defRPr/>
            </a:pPr>
            <a:r>
              <a:rPr lang="ru-RU" sz="1600" dirty="0">
                <a:solidFill>
                  <a:schemeClr val="bg1"/>
                </a:solidFill>
                <a:latin typeface="Sylfaen" pitchFamily="18" charset="0"/>
              </a:rPr>
              <a:t>демонстративно негативное отношение к обучающемуся. </a:t>
            </a:r>
          </a:p>
          <a:p>
            <a:pPr algn="just" fontAlgn="auto">
              <a:spcBef>
                <a:spcPts val="0"/>
              </a:spcBef>
              <a:spcAft>
                <a:spcPts val="0"/>
              </a:spcAft>
              <a:defRPr/>
            </a:pPr>
            <a:endParaRPr lang="ru-RU" sz="2000" dirty="0">
              <a:latin typeface="Sylfaen" pitchFamily="18" charset="0"/>
            </a:endParaRPr>
          </a:p>
          <a:p>
            <a:pPr algn="just" fontAlgn="auto">
              <a:spcBef>
                <a:spcPts val="0"/>
              </a:spcBef>
              <a:spcAft>
                <a:spcPts val="0"/>
              </a:spcAft>
              <a:defRPr/>
            </a:pPr>
            <a:r>
              <a:rPr lang="ru-RU" sz="2000" dirty="0">
                <a:latin typeface="Sylfaen" pitchFamily="18" charset="0"/>
              </a:rPr>
              <a:t>Наиболее часто </a:t>
            </a:r>
            <a:r>
              <a:rPr lang="ru-RU" sz="2000" i="1" dirty="0">
                <a:latin typeface="Sylfaen" pitchFamily="18" charset="0"/>
              </a:rPr>
              <a:t>жертвами школьного насилия становятся дети,</a:t>
            </a:r>
            <a:r>
              <a:rPr lang="ru-RU" sz="2000" dirty="0">
                <a:latin typeface="Sylfaen" pitchFamily="18" charset="0"/>
              </a:rPr>
              <a:t> имеющие:</a:t>
            </a:r>
          </a:p>
          <a:p>
            <a:pPr algn="just" fontAlgn="auto">
              <a:spcBef>
                <a:spcPts val="0"/>
              </a:spcBef>
              <a:spcAft>
                <a:spcPts val="0"/>
              </a:spcAft>
              <a:defRPr/>
            </a:pPr>
            <a:r>
              <a:rPr lang="ru-RU" sz="1600" dirty="0">
                <a:latin typeface="Sylfaen" pitchFamily="18" charset="0"/>
              </a:rPr>
              <a:t>– </a:t>
            </a:r>
            <a:r>
              <a:rPr lang="ru-RU" sz="1600" i="1" dirty="0">
                <a:latin typeface="Sylfaen" pitchFamily="18" charset="0"/>
              </a:rPr>
              <a:t>физические недостатки </a:t>
            </a:r>
            <a:r>
              <a:rPr lang="ru-RU" sz="1600" dirty="0">
                <a:latin typeface="Sylfaen" pitchFamily="18" charset="0"/>
              </a:rPr>
              <a:t>– носящие очки, со сниженным слухом или с двигательными нарушениями (например, при ДЦП), то есть те, кто не может защитить себя;</a:t>
            </a:r>
          </a:p>
          <a:p>
            <a:pPr algn="just" fontAlgn="auto">
              <a:spcBef>
                <a:spcPts val="0"/>
              </a:spcBef>
              <a:spcAft>
                <a:spcPts val="0"/>
              </a:spcAft>
              <a:defRPr/>
            </a:pPr>
            <a:r>
              <a:rPr lang="ru-RU" sz="1600" dirty="0">
                <a:latin typeface="Sylfaen" pitchFamily="18" charset="0"/>
              </a:rPr>
              <a:t>– </a:t>
            </a:r>
            <a:r>
              <a:rPr lang="ru-RU" sz="1600" i="1" dirty="0">
                <a:latin typeface="Sylfaen" pitchFamily="18" charset="0"/>
              </a:rPr>
              <a:t>особенности поведения </a:t>
            </a:r>
            <a:r>
              <a:rPr lang="ru-RU" sz="1600" dirty="0">
                <a:latin typeface="Sylfaen" pitchFamily="18" charset="0"/>
              </a:rPr>
              <a:t>– замкнутые дети или дети с импульсивным поведением;</a:t>
            </a:r>
          </a:p>
          <a:p>
            <a:pPr algn="just" fontAlgn="auto">
              <a:spcBef>
                <a:spcPts val="0"/>
              </a:spcBef>
              <a:spcAft>
                <a:spcPts val="0"/>
              </a:spcAft>
              <a:defRPr/>
            </a:pPr>
            <a:r>
              <a:rPr lang="ru-RU" sz="1600" dirty="0">
                <a:latin typeface="Sylfaen" pitchFamily="18" charset="0"/>
              </a:rPr>
              <a:t>– </a:t>
            </a:r>
            <a:r>
              <a:rPr lang="ru-RU" sz="1600" i="1" dirty="0">
                <a:latin typeface="Sylfaen" pitchFamily="18" charset="0"/>
              </a:rPr>
              <a:t>особенности внешности</a:t>
            </a:r>
            <a:r>
              <a:rPr lang="ru-RU" sz="1600" dirty="0">
                <a:latin typeface="Sylfaen" pitchFamily="18" charset="0"/>
              </a:rPr>
              <a:t> – рыжие волосы веснушки, оттопыренные уши, кривые ноги, особая форма готовы, вес тела (полнота или худоба) и т. д.;</a:t>
            </a:r>
          </a:p>
          <a:p>
            <a:pPr algn="just" fontAlgn="auto">
              <a:spcBef>
                <a:spcPts val="0"/>
              </a:spcBef>
              <a:spcAft>
                <a:spcPts val="0"/>
              </a:spcAft>
              <a:defRPr/>
            </a:pPr>
            <a:r>
              <a:rPr lang="ru-RU" sz="1600" dirty="0">
                <a:latin typeface="Sylfaen" pitchFamily="18" charset="0"/>
              </a:rPr>
              <a:t>– </a:t>
            </a:r>
            <a:r>
              <a:rPr lang="ru-RU" sz="1600" i="1" dirty="0">
                <a:latin typeface="Sylfaen" pitchFamily="18" charset="0"/>
              </a:rPr>
              <a:t>неразвитые социальные навыки</a:t>
            </a:r>
            <a:r>
              <a:rPr lang="ru-RU" sz="1600" dirty="0">
                <a:latin typeface="Sylfaen" pitchFamily="18" charset="0"/>
              </a:rPr>
              <a:t>;</a:t>
            </a:r>
          </a:p>
          <a:p>
            <a:pPr algn="just" fontAlgn="auto">
              <a:spcBef>
                <a:spcPts val="0"/>
              </a:spcBef>
              <a:spcAft>
                <a:spcPts val="0"/>
              </a:spcAft>
              <a:defRPr/>
            </a:pPr>
            <a:r>
              <a:rPr lang="ru-RU" sz="1600" dirty="0">
                <a:latin typeface="Sylfaen" pitchFamily="18" charset="0"/>
              </a:rPr>
              <a:t>– </a:t>
            </a:r>
            <a:r>
              <a:rPr lang="ru-RU" sz="1600" i="1" dirty="0">
                <a:latin typeface="Sylfaen" pitchFamily="18" charset="0"/>
              </a:rPr>
              <a:t>страх перед школой</a:t>
            </a:r>
            <a:r>
              <a:rPr lang="ru-RU" sz="1600" dirty="0">
                <a:latin typeface="Sylfaen" pitchFamily="18" charset="0"/>
              </a:rPr>
              <a:t>;</a:t>
            </a:r>
          </a:p>
          <a:p>
            <a:pPr algn="just" fontAlgn="auto">
              <a:spcBef>
                <a:spcPts val="0"/>
              </a:spcBef>
              <a:spcAft>
                <a:spcPts val="0"/>
              </a:spcAft>
              <a:defRPr/>
            </a:pPr>
            <a:r>
              <a:rPr lang="ru-RU" sz="1600" dirty="0">
                <a:latin typeface="Sylfaen" pitchFamily="18" charset="0"/>
              </a:rPr>
              <a:t>– </a:t>
            </a:r>
            <a:r>
              <a:rPr lang="ru-RU" sz="1600" i="1" dirty="0">
                <a:latin typeface="Sylfaen" pitchFamily="18" charset="0"/>
              </a:rPr>
              <a:t>отсутствие опыта жизни в коллективе </a:t>
            </a:r>
            <a:r>
              <a:rPr lang="ru-RU" sz="1600" dirty="0">
                <a:latin typeface="Sylfaen" pitchFamily="18" charset="0"/>
              </a:rPr>
              <a:t>(домашние дети);</a:t>
            </a:r>
          </a:p>
          <a:p>
            <a:pPr algn="just" fontAlgn="auto">
              <a:spcBef>
                <a:spcPts val="0"/>
              </a:spcBef>
              <a:spcAft>
                <a:spcPts val="0"/>
              </a:spcAft>
              <a:defRPr/>
            </a:pPr>
            <a:r>
              <a:rPr lang="ru-RU" sz="1600" dirty="0">
                <a:latin typeface="Sylfaen" pitchFamily="18" charset="0"/>
              </a:rPr>
              <a:t>– </a:t>
            </a:r>
            <a:r>
              <a:rPr lang="ru-RU" sz="1600" i="1" dirty="0">
                <a:latin typeface="Sylfaen" pitchFamily="18" charset="0"/>
              </a:rPr>
              <a:t>болезни</a:t>
            </a:r>
            <a:r>
              <a:rPr lang="ru-RU" sz="1600" dirty="0">
                <a:latin typeface="Sylfaen" pitchFamily="18" charset="0"/>
              </a:rPr>
              <a:t> – эпилепсию, тики и гиперкинезы, заикание, энурез (недержание мочи), энкопрез (недержание кала), нарушения речи – </a:t>
            </a:r>
            <a:r>
              <a:rPr lang="ru-RU" sz="1600" dirty="0" err="1">
                <a:latin typeface="Sylfaen" pitchFamily="18" charset="0"/>
              </a:rPr>
              <a:t>дислалия</a:t>
            </a:r>
            <a:r>
              <a:rPr lang="ru-RU" sz="1600" dirty="0">
                <a:latin typeface="Sylfaen" pitchFamily="18" charset="0"/>
              </a:rPr>
              <a:t> (косноязычие), дисграфия (нарушение письменной речи), дислексия (нарушение чтения), дискалькулия (нарушение способности к счёту) и т. д.;</a:t>
            </a:r>
          </a:p>
          <a:p>
            <a:pPr algn="just" fontAlgn="auto">
              <a:spcBef>
                <a:spcPts val="0"/>
              </a:spcBef>
              <a:spcAft>
                <a:spcPts val="0"/>
              </a:spcAft>
              <a:defRPr/>
            </a:pPr>
            <a:r>
              <a:rPr lang="ru-RU" sz="1600" dirty="0">
                <a:latin typeface="Sylfaen" pitchFamily="18" charset="0"/>
              </a:rPr>
              <a:t>– </a:t>
            </a:r>
            <a:r>
              <a:rPr lang="ru-RU" sz="1600" i="1" dirty="0">
                <a:latin typeface="Sylfaen" pitchFamily="18" charset="0"/>
              </a:rPr>
              <a:t>низкий интеллект и трудности в обучении</a:t>
            </a:r>
            <a:r>
              <a:rPr lang="ru-RU" sz="1600" dirty="0">
                <a:latin typeface="Sylfaen" pitchFamily="18" charset="0"/>
              </a:rPr>
              <a:t>.</a:t>
            </a:r>
          </a:p>
        </p:txBody>
      </p:sp>
      <p:sp>
        <p:nvSpPr>
          <p:cNvPr id="3" name="Номер слайда 2"/>
          <p:cNvSpPr>
            <a:spLocks noGrp="1"/>
          </p:cNvSpPr>
          <p:nvPr>
            <p:ph type="sldNum" sz="quarter" idx="12"/>
          </p:nvPr>
        </p:nvSpPr>
        <p:spPr/>
        <p:txBody>
          <a:bodyPr/>
          <a:lstStyle/>
          <a:p>
            <a:pPr>
              <a:defRPr/>
            </a:pPr>
            <a:fld id="{8B4AF670-8D63-4307-8A6E-ABEE14C64EC7}" type="slidenum">
              <a:rPr lang="ru-RU"/>
              <a:pPr>
                <a:defRPr/>
              </a:pPr>
              <a:t>13</a:t>
            </a:fld>
            <a:endParaRPr lang="ru-RU"/>
          </a:p>
        </p:txBody>
      </p:sp>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tx1">
                <a:lumMod val="55000"/>
                <a:lumOff val="45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Прямоугольник 1"/>
          <p:cNvSpPr/>
          <p:nvPr/>
        </p:nvSpPr>
        <p:spPr>
          <a:xfrm>
            <a:off x="0" y="0"/>
            <a:ext cx="9036050" cy="6986588"/>
          </a:xfrm>
          <a:prstGeom prst="rect">
            <a:avLst/>
          </a:prstGeom>
        </p:spPr>
        <p:txBody>
          <a:bodyPr>
            <a:spAutoFit/>
          </a:bodyPr>
          <a:lstStyle/>
          <a:p>
            <a:pPr algn="ctr" fontAlgn="auto">
              <a:spcBef>
                <a:spcPts val="0"/>
              </a:spcBef>
              <a:spcAft>
                <a:spcPts val="0"/>
              </a:spcAft>
              <a:defRPr/>
            </a:pPr>
            <a:r>
              <a:rPr lang="ru-RU" sz="1600" b="1" dirty="0">
                <a:solidFill>
                  <a:schemeClr val="bg1"/>
                </a:solidFill>
                <a:latin typeface="Sylfaen" pitchFamily="18" charset="0"/>
              </a:rPr>
              <a:t>Большая склонность к насилию обнаруживается у детей, которые происходят из следующих семей. </a:t>
            </a:r>
          </a:p>
          <a:p>
            <a:pPr marL="285750" indent="-285750" algn="just" fontAlgn="auto">
              <a:spcBef>
                <a:spcPts val="0"/>
              </a:spcBef>
              <a:spcAft>
                <a:spcPts val="0"/>
              </a:spcAft>
              <a:buFont typeface="Wingdings" pitchFamily="2" charset="2"/>
              <a:buChar char="Ø"/>
              <a:defRPr/>
            </a:pPr>
            <a:r>
              <a:rPr lang="ru-RU" sz="1600" b="1" i="1" dirty="0">
                <a:solidFill>
                  <a:srgbClr val="002060"/>
                </a:solidFill>
                <a:latin typeface="Sylfaen" pitchFamily="18" charset="0"/>
              </a:rPr>
              <a:t>Неполные семьи</a:t>
            </a:r>
            <a:r>
              <a:rPr lang="ru-RU" sz="1600" dirty="0">
                <a:solidFill>
                  <a:srgbClr val="002060"/>
                </a:solidFill>
                <a:latin typeface="Sylfaen" pitchFamily="18" charset="0"/>
              </a:rPr>
              <a:t>. </a:t>
            </a:r>
            <a:r>
              <a:rPr lang="ru-RU" sz="1600" dirty="0">
                <a:latin typeface="Sylfaen" pitchFamily="18" charset="0"/>
              </a:rPr>
              <a:t>Ребёнок, воспитывающийся родителем-одиночкой, больше склонен к </a:t>
            </a:r>
            <a:r>
              <a:rPr lang="ru-RU" sz="1600" dirty="0">
                <a:solidFill>
                  <a:srgbClr val="002060"/>
                </a:solidFill>
                <a:latin typeface="Sylfaen" pitchFamily="18" charset="0"/>
              </a:rPr>
              <a:t>применению эмоционального насилия по отношению к сверстникам. </a:t>
            </a:r>
          </a:p>
          <a:p>
            <a:pPr marL="285750" indent="-285750" algn="just" fontAlgn="auto">
              <a:spcBef>
                <a:spcPts val="0"/>
              </a:spcBef>
              <a:spcAft>
                <a:spcPts val="0"/>
              </a:spcAft>
              <a:buFont typeface="Wingdings" pitchFamily="2" charset="2"/>
              <a:buChar char="Ø"/>
              <a:defRPr/>
            </a:pPr>
            <a:r>
              <a:rPr lang="ru-RU" sz="1600" b="1" i="1" dirty="0">
                <a:solidFill>
                  <a:srgbClr val="002060"/>
                </a:solidFill>
                <a:latin typeface="Sylfaen" pitchFamily="18" charset="0"/>
              </a:rPr>
              <a:t>Семьи, в которых у матери отмечается негативное отношение к жизни.</a:t>
            </a:r>
            <a:r>
              <a:rPr lang="ru-RU" sz="1600" dirty="0">
                <a:latin typeface="Sylfaen" pitchFamily="18" charset="0"/>
              </a:rPr>
              <a:t> Матери, не доверяющие миру ребёнка и школе, обычно не желают сотрудничать со школой. В связи с этим проявление насилия у ребёнка матерью не осуждается и не корректируется. В таких случаях матери склонны оправдывать насилие как естественную реакцию на общение с «врагами».</a:t>
            </a:r>
          </a:p>
          <a:p>
            <a:pPr marL="285750" indent="-285750" algn="just" fontAlgn="auto">
              <a:spcBef>
                <a:spcPts val="0"/>
              </a:spcBef>
              <a:spcAft>
                <a:spcPts val="0"/>
              </a:spcAft>
              <a:buFont typeface="Wingdings" pitchFamily="2" charset="2"/>
              <a:buChar char="Ø"/>
              <a:defRPr/>
            </a:pPr>
            <a:r>
              <a:rPr lang="ru-RU" sz="1600" b="1" i="1" dirty="0">
                <a:solidFill>
                  <a:srgbClr val="002060"/>
                </a:solidFill>
                <a:latin typeface="Sylfaen" pitchFamily="18" charset="0"/>
              </a:rPr>
              <a:t>Властные и авторитарные семьи</a:t>
            </a:r>
            <a:r>
              <a:rPr lang="ru-RU" sz="1600" i="1" dirty="0">
                <a:solidFill>
                  <a:srgbClr val="002060"/>
                </a:solidFill>
                <a:latin typeface="Sylfaen" pitchFamily="18" charset="0"/>
              </a:rPr>
              <a:t>.</a:t>
            </a:r>
            <a:r>
              <a:rPr lang="ru-RU" sz="1600" dirty="0">
                <a:solidFill>
                  <a:srgbClr val="002060"/>
                </a:solidFill>
                <a:latin typeface="Sylfaen" pitchFamily="18" charset="0"/>
              </a:rPr>
              <a:t> </a:t>
            </a:r>
            <a:r>
              <a:rPr lang="ru-RU" sz="1600" dirty="0">
                <a:latin typeface="Sylfaen" pitchFamily="18" charset="0"/>
              </a:rPr>
              <a:t>Воспитание в условиях доминирующей </a:t>
            </a:r>
            <a:r>
              <a:rPr lang="ru-RU" sz="1600" dirty="0" err="1">
                <a:latin typeface="Sylfaen" pitchFamily="18" charset="0"/>
              </a:rPr>
              <a:t>гиперпротекции</a:t>
            </a:r>
            <a:r>
              <a:rPr lang="ru-RU" sz="1600" dirty="0">
                <a:latin typeface="Sylfaen" pitchFamily="18" charset="0"/>
              </a:rPr>
              <a:t> характеризуется безусловным подчинением воле родителей, поэтому дети в таких семьях зачастую задавлены, а школа служит каналом, куда они выплёскивают внутренне подавляемые гнев и страх.</a:t>
            </a:r>
          </a:p>
          <a:p>
            <a:pPr marL="285750" indent="-285750" algn="just" fontAlgn="auto">
              <a:spcBef>
                <a:spcPts val="0"/>
              </a:spcBef>
              <a:spcAft>
                <a:spcPts val="0"/>
              </a:spcAft>
              <a:buFont typeface="Wingdings" pitchFamily="2" charset="2"/>
              <a:buChar char="Ø"/>
              <a:defRPr/>
            </a:pPr>
            <a:r>
              <a:rPr lang="ru-RU" sz="1600" b="1" i="1" dirty="0">
                <a:solidFill>
                  <a:srgbClr val="002060"/>
                </a:solidFill>
                <a:latin typeface="Sylfaen" pitchFamily="18" charset="0"/>
              </a:rPr>
              <a:t>Семьи, которые отличаются конфликтными семейными отношениями</a:t>
            </a:r>
            <a:r>
              <a:rPr lang="ru-RU" sz="1600" i="1" dirty="0">
                <a:solidFill>
                  <a:srgbClr val="002060"/>
                </a:solidFill>
                <a:latin typeface="Sylfaen" pitchFamily="18" charset="0"/>
              </a:rPr>
              <a:t>.</a:t>
            </a:r>
            <a:r>
              <a:rPr lang="ru-RU" sz="1600" dirty="0">
                <a:solidFill>
                  <a:srgbClr val="002060"/>
                </a:solidFill>
                <a:latin typeface="Sylfaen" pitchFamily="18" charset="0"/>
              </a:rPr>
              <a:t> </a:t>
            </a:r>
            <a:r>
              <a:rPr lang="ru-RU" sz="1600" dirty="0">
                <a:latin typeface="Sylfaen" pitchFamily="18" charset="0"/>
              </a:rPr>
              <a:t>В семьях, где взрослые часто ссорятся и ругаются, агрессивно </a:t>
            </a:r>
            <a:r>
              <a:rPr lang="ru-RU" sz="1600" dirty="0" err="1">
                <a:latin typeface="Sylfaen" pitchFamily="18" charset="0"/>
              </a:rPr>
              <a:t>самоутверждаясь</a:t>
            </a:r>
            <a:r>
              <a:rPr lang="ru-RU" sz="1600" dirty="0">
                <a:latin typeface="Sylfaen" pitchFamily="18" charset="0"/>
              </a:rPr>
              <a:t> в присутствии ребёнка, работает так называемая «модель обучения». Дети усваивают и в дальнейшем применяют её в повседневной жизни как способ справляться с ситуацией. Дети из семей, в которых практикуется насилие, оценивают насильственные ситуации иначе, чем прочие дети. Например, ребёнок, привыкший к насильственной коммуникации – приказному, рявкающему и повышенному тону, – оценивает его как нормальный. </a:t>
            </a:r>
          </a:p>
          <a:p>
            <a:pPr marL="285750" indent="-285750" algn="just" fontAlgn="auto">
              <a:spcBef>
                <a:spcPts val="0"/>
              </a:spcBef>
              <a:spcAft>
                <a:spcPts val="0"/>
              </a:spcAft>
              <a:buFont typeface="Wingdings" pitchFamily="2" charset="2"/>
              <a:buChar char="Ø"/>
              <a:defRPr/>
            </a:pPr>
            <a:r>
              <a:rPr lang="ru-RU" sz="1600" b="1" i="1" dirty="0">
                <a:solidFill>
                  <a:srgbClr val="002060"/>
                </a:solidFill>
                <a:latin typeface="Sylfaen" pitchFamily="18" charset="0"/>
              </a:rPr>
              <a:t>Семьи с генетической предрасположенностью к насилию</a:t>
            </a:r>
            <a:r>
              <a:rPr lang="ru-RU" sz="1600" i="1" dirty="0">
                <a:solidFill>
                  <a:srgbClr val="002060"/>
                </a:solidFill>
                <a:latin typeface="Sylfaen" pitchFamily="18" charset="0"/>
              </a:rPr>
              <a:t>.</a:t>
            </a:r>
            <a:r>
              <a:rPr lang="ru-RU" sz="1600" dirty="0">
                <a:solidFill>
                  <a:srgbClr val="002060"/>
                </a:solidFill>
                <a:latin typeface="Sylfaen" pitchFamily="18" charset="0"/>
              </a:rPr>
              <a:t> </a:t>
            </a:r>
            <a:r>
              <a:rPr lang="ru-RU" sz="1600" dirty="0">
                <a:latin typeface="Sylfaen" pitchFamily="18" charset="0"/>
              </a:rPr>
              <a:t>У детей разная генетическая основа толерантности (переносимости) стресса. У детей с низкой толерантностью к стрессу обнаруживается большая предрасположенность к насильственным действиям.</a:t>
            </a:r>
          </a:p>
          <a:p>
            <a:pPr marL="88900" indent="452438" algn="just" fontAlgn="auto">
              <a:spcBef>
                <a:spcPts val="0"/>
              </a:spcBef>
              <a:spcAft>
                <a:spcPts val="0"/>
              </a:spcAft>
              <a:defRPr/>
            </a:pPr>
            <a:endParaRPr lang="ru-RU" sz="1600" dirty="0">
              <a:latin typeface="Sylfaen" pitchFamily="18" charset="0"/>
            </a:endParaRPr>
          </a:p>
          <a:p>
            <a:pPr marL="88900" indent="452438" algn="just" fontAlgn="auto">
              <a:spcBef>
                <a:spcPts val="0"/>
              </a:spcBef>
              <a:spcAft>
                <a:spcPts val="0"/>
              </a:spcAft>
              <a:defRPr/>
            </a:pPr>
            <a:r>
              <a:rPr lang="ru-RU" sz="1600" dirty="0">
                <a:latin typeface="Sylfaen" pitchFamily="18" charset="0"/>
              </a:rPr>
              <a:t>Кроме того, </a:t>
            </a:r>
            <a:r>
              <a:rPr lang="ru-RU" sz="1600" b="1" i="1" dirty="0">
                <a:solidFill>
                  <a:srgbClr val="002060"/>
                </a:solidFill>
                <a:latin typeface="Sylfaen" pitchFamily="18" charset="0"/>
              </a:rPr>
              <a:t>низкая успеваемость </a:t>
            </a:r>
            <a:r>
              <a:rPr lang="ru-RU" sz="1600" dirty="0">
                <a:latin typeface="Sylfaen" pitchFamily="18" charset="0"/>
              </a:rPr>
              <a:t>также является фактором риска проявлений насилия. Неуспевающие девочки имеют больший риск проявления агрессии по отношению к сверстникам, чем мальчики с плохой успеваемостью. Для мальчиков важнее успех в спорте, внешкольных мероприятиях, походах и др. видах деятельности. </a:t>
            </a:r>
          </a:p>
        </p:txBody>
      </p:sp>
      <p:sp>
        <p:nvSpPr>
          <p:cNvPr id="3" name="Номер слайда 2"/>
          <p:cNvSpPr>
            <a:spLocks noGrp="1"/>
          </p:cNvSpPr>
          <p:nvPr>
            <p:ph type="sldNum" sz="quarter" idx="12"/>
          </p:nvPr>
        </p:nvSpPr>
        <p:spPr/>
        <p:txBody>
          <a:bodyPr/>
          <a:lstStyle/>
          <a:p>
            <a:pPr>
              <a:defRPr/>
            </a:pPr>
            <a:fld id="{CBCEECD1-C8FE-4D16-B8D2-2D201A07B054}" type="slidenum">
              <a:rPr lang="ru-RU"/>
              <a:pPr>
                <a:defRPr/>
              </a:pPr>
              <a:t>14</a:t>
            </a:fld>
            <a:endParaRPr lang="ru-RU"/>
          </a:p>
        </p:txBody>
      </p:sp>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Прямоугольник 1"/>
          <p:cNvSpPr>
            <a:spLocks noChangeArrowheads="1"/>
          </p:cNvSpPr>
          <p:nvPr/>
        </p:nvSpPr>
        <p:spPr bwMode="auto">
          <a:xfrm>
            <a:off x="107950" y="44450"/>
            <a:ext cx="8928100" cy="2000250"/>
          </a:xfrm>
          <a:prstGeom prst="rect">
            <a:avLst/>
          </a:prstGeom>
          <a:noFill/>
          <a:ln w="9525">
            <a:noFill/>
            <a:miter lim="800000"/>
            <a:headEnd/>
            <a:tailEnd/>
          </a:ln>
        </p:spPr>
        <p:txBody>
          <a:bodyPr>
            <a:spAutoFit/>
          </a:bodyPr>
          <a:lstStyle/>
          <a:p>
            <a:pPr indent="355600" algn="ctr"/>
            <a:r>
              <a:rPr lang="ru-RU" sz="2000" b="1">
                <a:solidFill>
                  <a:schemeClr val="bg1"/>
                </a:solidFill>
                <a:latin typeface="Sylfaen" pitchFamily="18" charset="0"/>
              </a:rPr>
              <a:t>Насилие со стороны учеников по отношению к учителю </a:t>
            </a:r>
          </a:p>
          <a:p>
            <a:pPr indent="355600" algn="just"/>
            <a:endParaRPr lang="ru-RU" sz="800">
              <a:latin typeface="Sylfaen" pitchFamily="18" charset="0"/>
            </a:endParaRPr>
          </a:p>
          <a:p>
            <a:pPr indent="355600" algn="just"/>
            <a:r>
              <a:rPr lang="ru-RU" sz="1600">
                <a:solidFill>
                  <a:schemeClr val="bg1"/>
                </a:solidFill>
                <a:latin typeface="Sylfaen" pitchFamily="18" charset="0"/>
              </a:rPr>
              <a:t>Со стороны учеников насилие по отношению к учителю может вы­ражаться в прерывании учебного занятия вопросами не по сущест­ву, давлении на преподавателя, апелляции к вышестоящим инстан­циям, шуме, болтовне на занятии, панибратстве с преподавателем, опозданий на учебное занятие, сопровождающимся для пущего эффекта громкими извинениями, грубости, указании преподавателю на низкий уровень его знаний, «торговле» из-за оценки.</a:t>
            </a:r>
          </a:p>
        </p:txBody>
      </p:sp>
      <p:sp>
        <p:nvSpPr>
          <p:cNvPr id="30722" name="Прямоугольник 2"/>
          <p:cNvSpPr>
            <a:spLocks noChangeArrowheads="1"/>
          </p:cNvSpPr>
          <p:nvPr/>
        </p:nvSpPr>
        <p:spPr bwMode="auto">
          <a:xfrm>
            <a:off x="107950" y="1989138"/>
            <a:ext cx="8928100" cy="1076325"/>
          </a:xfrm>
          <a:prstGeom prst="rect">
            <a:avLst/>
          </a:prstGeom>
          <a:noFill/>
          <a:ln w="9525">
            <a:noFill/>
            <a:miter lim="800000"/>
            <a:headEnd/>
            <a:tailEnd/>
          </a:ln>
        </p:spPr>
        <p:txBody>
          <a:bodyPr>
            <a:spAutoFit/>
          </a:bodyPr>
          <a:lstStyle/>
          <a:p>
            <a:pPr indent="266700" algn="ctr"/>
            <a:r>
              <a:rPr lang="ru-RU" sz="1600">
                <a:solidFill>
                  <a:schemeClr val="bg1"/>
                </a:solidFill>
                <a:latin typeface="Sylfaen" pitchFamily="18" charset="0"/>
              </a:rPr>
              <a:t>Современные школь­ники часто психологически доводят педагогов до эмоциональных срывов, а затем, записав всю «сцену» на камеру мобильника, пере­сылают видео друзьям. Нередко школьники выкладывают в Интер­нете обработанные в программе «Фотошоп» фотографии учителей для всеобщего осмеяния.</a:t>
            </a:r>
          </a:p>
        </p:txBody>
      </p:sp>
      <p:pic>
        <p:nvPicPr>
          <p:cNvPr id="30723" name="Picture 2" descr="C:\Users\Storm\Desktop\1329993257_1.jpg"/>
          <p:cNvPicPr>
            <a:picLocks noChangeAspect="1" noChangeArrowheads="1"/>
          </p:cNvPicPr>
          <p:nvPr/>
        </p:nvPicPr>
        <p:blipFill>
          <a:blip r:embed="rId2"/>
          <a:srcRect b="14313"/>
          <a:stretch>
            <a:fillRect/>
          </a:stretch>
        </p:blipFill>
        <p:spPr bwMode="auto">
          <a:xfrm>
            <a:off x="1027113" y="3065463"/>
            <a:ext cx="7089775" cy="2973387"/>
          </a:xfrm>
          <a:prstGeom prst="rect">
            <a:avLst/>
          </a:prstGeom>
          <a:noFill/>
          <a:ln w="9525">
            <a:noFill/>
            <a:miter lim="800000"/>
            <a:headEnd/>
            <a:tailEnd/>
          </a:ln>
        </p:spPr>
      </p:pic>
      <p:sp>
        <p:nvSpPr>
          <p:cNvPr id="30724" name="Прямоугольник 4"/>
          <p:cNvSpPr>
            <a:spLocks noChangeArrowheads="1"/>
          </p:cNvSpPr>
          <p:nvPr/>
        </p:nvSpPr>
        <p:spPr bwMode="auto">
          <a:xfrm>
            <a:off x="0" y="5957888"/>
            <a:ext cx="9158288" cy="922337"/>
          </a:xfrm>
          <a:prstGeom prst="rect">
            <a:avLst/>
          </a:prstGeom>
          <a:noFill/>
          <a:ln w="9525">
            <a:noFill/>
            <a:miter lim="800000"/>
            <a:headEnd/>
            <a:tailEnd/>
          </a:ln>
        </p:spPr>
        <p:txBody>
          <a:bodyPr>
            <a:spAutoFit/>
          </a:bodyPr>
          <a:lstStyle/>
          <a:p>
            <a:pPr algn="ctr"/>
            <a:r>
              <a:rPr lang="ru-RU" b="1">
                <a:latin typeface="Calibri" pitchFamily="34" charset="0"/>
              </a:rPr>
              <a:t>«Главная причина детской агрессии по отношению к учителям кроется в человеческих и профессиональных качествах самих педагогов. </a:t>
            </a:r>
          </a:p>
          <a:p>
            <a:pPr algn="ctr"/>
            <a:r>
              <a:rPr lang="ru-RU" b="1">
                <a:latin typeface="Calibri" pitchFamily="34" charset="0"/>
              </a:rPr>
              <a:t>Учитель обязан знать детскую психологию и предупреждать всевозможные конфликты. </a:t>
            </a:r>
          </a:p>
        </p:txBody>
      </p:sp>
      <p:sp>
        <p:nvSpPr>
          <p:cNvPr id="4" name="Номер слайда 3"/>
          <p:cNvSpPr>
            <a:spLocks noGrp="1"/>
          </p:cNvSpPr>
          <p:nvPr>
            <p:ph type="sldNum" sz="quarter" idx="12"/>
          </p:nvPr>
        </p:nvSpPr>
        <p:spPr/>
        <p:txBody>
          <a:bodyPr/>
          <a:lstStyle/>
          <a:p>
            <a:pPr>
              <a:defRPr/>
            </a:pPr>
            <a:fld id="{60A59FAF-EC6B-49F3-8396-BB37611F401E}" type="slidenum">
              <a:rPr lang="ru-RU"/>
              <a:pPr>
                <a:defRPr/>
              </a:pPr>
              <a:t>15</a:t>
            </a:fld>
            <a:endParaRPr lang="ru-RU"/>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50000"/>
                <a:lumOff val="50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1746" name="Прямоугольник 3"/>
          <p:cNvSpPr>
            <a:spLocks noChangeArrowheads="1"/>
          </p:cNvSpPr>
          <p:nvPr/>
        </p:nvSpPr>
        <p:spPr bwMode="auto">
          <a:xfrm>
            <a:off x="34925" y="0"/>
            <a:ext cx="9074150" cy="7016750"/>
          </a:xfrm>
          <a:prstGeom prst="rect">
            <a:avLst/>
          </a:prstGeom>
          <a:noFill/>
          <a:ln w="9525">
            <a:noFill/>
            <a:miter lim="800000"/>
            <a:headEnd/>
            <a:tailEnd/>
          </a:ln>
        </p:spPr>
        <p:txBody>
          <a:bodyPr>
            <a:spAutoFit/>
          </a:bodyPr>
          <a:lstStyle/>
          <a:p>
            <a:pPr algn="ctr"/>
            <a:r>
              <a:rPr lang="ru-RU" b="1">
                <a:solidFill>
                  <a:srgbClr val="FFC000"/>
                </a:solidFill>
                <a:latin typeface="Sylfaen" pitchFamily="18" charset="0"/>
              </a:rPr>
              <a:t>Типы агрессивно-насильственных взаимоотношений</a:t>
            </a:r>
          </a:p>
          <a:p>
            <a:pPr algn="just"/>
            <a:endParaRPr lang="ru-RU" sz="800">
              <a:latin typeface="Sylfaen" pitchFamily="18" charset="0"/>
            </a:endParaRPr>
          </a:p>
          <a:p>
            <a:pPr algn="just"/>
            <a:r>
              <a:rPr lang="ru-RU" sz="1600" b="1">
                <a:solidFill>
                  <a:srgbClr val="7030A0"/>
                </a:solidFill>
                <a:latin typeface="Sylfaen" pitchFamily="18" charset="0"/>
              </a:rPr>
              <a:t>Хэйзинг</a:t>
            </a:r>
            <a:r>
              <a:rPr lang="ru-RU" sz="1600">
                <a:latin typeface="Sylfaen" pitchFamily="18" charset="0"/>
              </a:rPr>
              <a:t> (от англ. hazing - издевательство) - ритуальные издевательства, при которой школьники проходят через череду разнообразных испытаний и унижений (передвижение вприсядку, стояние под холодным дождём без одежды, употребление большого количества воды и пр.) с целью доказать своё право на принадлежность к той или иной группе. Присутствует только в ситуации наличия некой закрытой группы, в которую нельзя войти по доброй воле.</a:t>
            </a:r>
          </a:p>
          <a:p>
            <a:pPr algn="just"/>
            <a:endParaRPr lang="ru-RU" sz="800" b="1">
              <a:latin typeface="Sylfaen" pitchFamily="18" charset="0"/>
            </a:endParaRPr>
          </a:p>
          <a:p>
            <a:pPr algn="just"/>
            <a:r>
              <a:rPr lang="ru-RU" sz="1600" b="1">
                <a:solidFill>
                  <a:srgbClr val="7030A0"/>
                </a:solidFill>
                <a:latin typeface="Sylfaen" pitchFamily="18" charset="0"/>
              </a:rPr>
              <a:t>Мобинг</a:t>
            </a:r>
            <a:r>
              <a:rPr lang="ru-RU" sz="1600">
                <a:latin typeface="Sylfaen" pitchFamily="18" charset="0"/>
              </a:rPr>
              <a:t> (от англ. mob - грубить, хамить, нападать стаей) – подавление коллективом одиночек, «белых ворон», недоброжелательные или агрессивные действия со стороны группы, направленные на одного из членов коллектива, которые производятся систематически в течение длительного времени, так называемый целевой психотеррор. При мобинге цель – устранить человека из группы, тот кто силен и воспринимается как опасный и угрожающий, как возможный конкурент.</a:t>
            </a:r>
          </a:p>
          <a:p>
            <a:pPr algn="just"/>
            <a:endParaRPr lang="ru-RU" sz="800" b="1">
              <a:latin typeface="Sylfaen" pitchFamily="18" charset="0"/>
            </a:endParaRPr>
          </a:p>
          <a:p>
            <a:pPr algn="just"/>
            <a:r>
              <a:rPr lang="ru-RU" sz="1600" b="1">
                <a:solidFill>
                  <a:srgbClr val="7030A0"/>
                </a:solidFill>
                <a:latin typeface="Sylfaen" pitchFamily="18" charset="0"/>
              </a:rPr>
              <a:t>Дедовщина</a:t>
            </a:r>
            <a:r>
              <a:rPr lang="ru-RU" sz="1600">
                <a:latin typeface="Sylfaen" pitchFamily="18" charset="0"/>
              </a:rPr>
              <a:t> - издевательства, практикуемые старшими по отношению к младшим в так называемых группах «принудительного членства» (группы из которых нельзя выйти по собственной воле). По типу дедовщины могут развиваться издевательства в коллективе класса во взаимоотношениях микрогрупп либо отношения «родитель-ребёнок» в семье.</a:t>
            </a:r>
          </a:p>
          <a:p>
            <a:pPr algn="just"/>
            <a:endParaRPr lang="ru-RU" sz="800">
              <a:latin typeface="Sylfaen" pitchFamily="18" charset="0"/>
            </a:endParaRPr>
          </a:p>
          <a:p>
            <a:pPr algn="just"/>
            <a:r>
              <a:rPr lang="ru-RU" sz="1600" b="1">
                <a:solidFill>
                  <a:srgbClr val="7030A0"/>
                </a:solidFill>
                <a:latin typeface="Sylfaen" pitchFamily="18" charset="0"/>
              </a:rPr>
              <a:t>Буллинг</a:t>
            </a:r>
            <a:r>
              <a:rPr lang="ru-RU" sz="1600">
                <a:solidFill>
                  <a:srgbClr val="FFC000"/>
                </a:solidFill>
                <a:latin typeface="Sylfaen" pitchFamily="18" charset="0"/>
              </a:rPr>
              <a:t> </a:t>
            </a:r>
            <a:r>
              <a:rPr lang="ru-RU" sz="1600">
                <a:latin typeface="Sylfaen" pitchFamily="18" charset="0"/>
              </a:rPr>
              <a:t>– длительное, умышленное физическая или психическая травля со стороны одного по отношению к другому, не способному защитить себя в данной ситуации.</a:t>
            </a:r>
          </a:p>
          <a:p>
            <a:pPr algn="just"/>
            <a:endParaRPr lang="ru-RU" sz="800">
              <a:latin typeface="Sylfaen" pitchFamily="18" charset="0"/>
            </a:endParaRPr>
          </a:p>
          <a:p>
            <a:pPr algn="just"/>
            <a:r>
              <a:rPr lang="ru-RU" sz="1600" b="1">
                <a:solidFill>
                  <a:srgbClr val="7030A0"/>
                </a:solidFill>
                <a:latin typeface="Sylfaen" pitchFamily="18" charset="0"/>
              </a:rPr>
              <a:t>Харассмент</a:t>
            </a:r>
            <a:r>
              <a:rPr lang="ru-RU" sz="1600">
                <a:latin typeface="Sylfaen" pitchFamily="18" charset="0"/>
              </a:rPr>
              <a:t> (harassment - </a:t>
            </a:r>
            <a:r>
              <a:rPr lang="ru-RU" sz="1600" b="1">
                <a:latin typeface="Sylfaen" pitchFamily="18" charset="0"/>
              </a:rPr>
              <a:t>Домогательство)</a:t>
            </a:r>
            <a:r>
              <a:rPr lang="ru-RU" sz="1600">
                <a:latin typeface="Sylfaen" pitchFamily="18" charset="0"/>
              </a:rPr>
              <a:t> — причиняющее неудобство или вред поведение, нарушающее неприкосновенность частной жизни лица. Такое поведение может заключаться в прямых или косвенных словесных оскорблениях или угрозах, недоброжелательных замечаниях, грубых шутках или инсинуациях, нежелательных письмах или звонках, показе оскорбительных или унизительных фотографий, запугивании, похотливых жестах, ненужных прикосновениях, похлопываниях, поцелуях, щипках, ударах, физическом нападении или в других подобных действиях.</a:t>
            </a:r>
          </a:p>
        </p:txBody>
      </p:sp>
      <p:sp>
        <p:nvSpPr>
          <p:cNvPr id="2" name="Номер слайда 1"/>
          <p:cNvSpPr>
            <a:spLocks noGrp="1"/>
          </p:cNvSpPr>
          <p:nvPr>
            <p:ph type="sldNum" sz="quarter" idx="12"/>
          </p:nvPr>
        </p:nvSpPr>
        <p:spPr/>
        <p:txBody>
          <a:bodyPr/>
          <a:lstStyle/>
          <a:p>
            <a:pPr>
              <a:defRPr/>
            </a:pPr>
            <a:fld id="{C065D33B-A9A0-482C-806F-D2E20CB170F5}" type="slidenum">
              <a:rPr lang="ru-RU"/>
              <a:pPr>
                <a:defRPr/>
              </a:pPr>
              <a:t>16</a:t>
            </a:fld>
            <a:endParaRPr lang="ru-RU"/>
          </a:p>
        </p:txBody>
      </p:sp>
    </p:spTree>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50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2770" name="Прямоугольник 1"/>
          <p:cNvSpPr>
            <a:spLocks noChangeArrowheads="1"/>
          </p:cNvSpPr>
          <p:nvPr/>
        </p:nvSpPr>
        <p:spPr bwMode="auto">
          <a:xfrm>
            <a:off x="107950" y="31750"/>
            <a:ext cx="6048375" cy="1385888"/>
          </a:xfrm>
          <a:prstGeom prst="rect">
            <a:avLst/>
          </a:prstGeom>
          <a:noFill/>
          <a:ln w="9525">
            <a:noFill/>
            <a:miter lim="800000"/>
            <a:headEnd/>
            <a:tailEnd/>
          </a:ln>
        </p:spPr>
        <p:txBody>
          <a:bodyPr>
            <a:spAutoFit/>
          </a:bodyPr>
          <a:lstStyle/>
          <a:p>
            <a:pPr algn="just"/>
            <a:r>
              <a:rPr lang="ru-RU" sz="2400" b="1">
                <a:solidFill>
                  <a:schemeClr val="bg1"/>
                </a:solidFill>
                <a:latin typeface="Sylfaen" pitchFamily="18" charset="0"/>
              </a:rPr>
              <a:t>Школьный буллинг  </a:t>
            </a:r>
            <a:r>
              <a:rPr lang="ru-RU" sz="2000">
                <a:latin typeface="Sylfaen" pitchFamily="18" charset="0"/>
              </a:rPr>
              <a:t>– длительный процесс сознательного жёсткого отношения, физического и (или) психического, со стороны одного или группы детей к другому ребёнку (другим детям). </a:t>
            </a:r>
          </a:p>
        </p:txBody>
      </p:sp>
      <p:pic>
        <p:nvPicPr>
          <p:cNvPr id="32771" name="Picture 4" descr="master18_background"/>
          <p:cNvPicPr>
            <a:picLocks noChangeAspect="1" noChangeArrowheads="1"/>
          </p:cNvPicPr>
          <p:nvPr/>
        </p:nvPicPr>
        <p:blipFill>
          <a:blip r:embed="rId2"/>
          <a:srcRect/>
          <a:stretch>
            <a:fillRect/>
          </a:stretch>
        </p:blipFill>
        <p:spPr bwMode="auto">
          <a:xfrm>
            <a:off x="6262688" y="31750"/>
            <a:ext cx="2879725" cy="2232025"/>
          </a:xfrm>
          <a:prstGeom prst="rect">
            <a:avLst/>
          </a:prstGeom>
          <a:noFill/>
          <a:ln w="9525">
            <a:noFill/>
            <a:miter lim="800000"/>
            <a:headEnd/>
            <a:tailEnd/>
          </a:ln>
        </p:spPr>
      </p:pic>
      <p:sp>
        <p:nvSpPr>
          <p:cNvPr id="32772" name="AutoShape 2"/>
          <p:cNvSpPr>
            <a:spLocks noChangeArrowheads="1"/>
          </p:cNvSpPr>
          <p:nvPr/>
        </p:nvSpPr>
        <p:spPr bwMode="auto">
          <a:xfrm>
            <a:off x="179388" y="2138363"/>
            <a:ext cx="5903912" cy="914400"/>
          </a:xfrm>
          <a:prstGeom prst="roundRect">
            <a:avLst>
              <a:gd name="adj" fmla="val 50000"/>
            </a:avLst>
          </a:prstGeom>
          <a:solidFill>
            <a:srgbClr val="FFFC12"/>
          </a:solidFill>
          <a:ln w="9525">
            <a:round/>
            <a:headEnd/>
            <a:tailEnd/>
          </a:ln>
          <a:scene3d>
            <a:camera prst="legacyObliqueTopRight"/>
            <a:lightRig rig="legacyFlat3" dir="b"/>
          </a:scene3d>
          <a:sp3d extrusionH="430200" prstMaterial="legacyMatte">
            <a:bevelT w="13500" h="13500" prst="angle"/>
            <a:bevelB w="13500" h="13500" prst="angle"/>
            <a:extrusionClr>
              <a:srgbClr val="FFFC12"/>
            </a:extrusionClr>
          </a:sp3d>
        </p:spPr>
        <p:txBody>
          <a:bodyPr wrap="none" anchor="ctr">
            <a:flatTx/>
          </a:bodyPr>
          <a:lstStyle/>
          <a:p>
            <a:pPr algn="ctr"/>
            <a:r>
              <a:rPr lang="ru-RU" sz="3200" b="1" i="1">
                <a:latin typeface="Calibri" pitchFamily="34" charset="0"/>
              </a:rPr>
              <a:t>Формы школьного буллинга</a:t>
            </a:r>
          </a:p>
        </p:txBody>
      </p:sp>
      <p:sp>
        <p:nvSpPr>
          <p:cNvPr id="32773" name="Rectangle 4"/>
          <p:cNvSpPr>
            <a:spLocks noChangeArrowheads="1"/>
          </p:cNvSpPr>
          <p:nvPr/>
        </p:nvSpPr>
        <p:spPr bwMode="auto">
          <a:xfrm>
            <a:off x="5580063" y="3870325"/>
            <a:ext cx="3314700" cy="1328738"/>
          </a:xfrm>
          <a:prstGeom prst="rect">
            <a:avLst/>
          </a:prstGeom>
          <a:solidFill>
            <a:srgbClr val="65F5E7"/>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65F5E7"/>
            </a:extrusionClr>
          </a:sp3d>
        </p:spPr>
        <p:txBody>
          <a:bodyPr wrap="none" anchor="ctr">
            <a:flatTx/>
          </a:bodyPr>
          <a:lstStyle/>
          <a:p>
            <a:pPr algn="ctr"/>
            <a:r>
              <a:rPr lang="ru-RU" sz="2600">
                <a:latin typeface="Sylfaen" pitchFamily="18" charset="0"/>
              </a:rPr>
              <a:t>Взрослый (Агрессор) – </a:t>
            </a:r>
          </a:p>
          <a:p>
            <a:pPr algn="ctr"/>
            <a:r>
              <a:rPr lang="ru-RU" sz="2600">
                <a:latin typeface="Sylfaen" pitchFamily="18" charset="0"/>
              </a:rPr>
              <a:t>Ученик (Жертва)</a:t>
            </a:r>
          </a:p>
        </p:txBody>
      </p:sp>
      <p:sp>
        <p:nvSpPr>
          <p:cNvPr id="32774" name="Line 7"/>
          <p:cNvSpPr>
            <a:spLocks noChangeShapeType="1"/>
          </p:cNvSpPr>
          <p:nvPr/>
        </p:nvSpPr>
        <p:spPr bwMode="auto">
          <a:xfrm flipH="1">
            <a:off x="1401763" y="3052763"/>
            <a:ext cx="1730375" cy="744537"/>
          </a:xfrm>
          <a:prstGeom prst="line">
            <a:avLst/>
          </a:prstGeom>
          <a:noFill/>
          <a:ln w="76200">
            <a:solidFill>
              <a:schemeClr val="tx1"/>
            </a:solidFill>
            <a:round/>
            <a:headEnd/>
            <a:tailEnd type="triangle" w="med" len="med"/>
          </a:ln>
        </p:spPr>
        <p:txBody>
          <a:bodyPr/>
          <a:lstStyle/>
          <a:p>
            <a:endParaRPr lang="ru-RU"/>
          </a:p>
        </p:txBody>
      </p:sp>
      <p:sp>
        <p:nvSpPr>
          <p:cNvPr id="32775" name="Line 8"/>
          <p:cNvSpPr>
            <a:spLocks noChangeShapeType="1"/>
          </p:cNvSpPr>
          <p:nvPr/>
        </p:nvSpPr>
        <p:spPr bwMode="auto">
          <a:xfrm>
            <a:off x="4643438" y="3052763"/>
            <a:ext cx="2089150" cy="663575"/>
          </a:xfrm>
          <a:prstGeom prst="line">
            <a:avLst/>
          </a:prstGeom>
          <a:noFill/>
          <a:ln w="76200">
            <a:solidFill>
              <a:schemeClr val="tx1"/>
            </a:solidFill>
            <a:round/>
            <a:headEnd/>
            <a:tailEnd type="triangle" w="med" len="med"/>
          </a:ln>
        </p:spPr>
        <p:txBody>
          <a:bodyPr/>
          <a:lstStyle/>
          <a:p>
            <a:endParaRPr lang="ru-RU"/>
          </a:p>
        </p:txBody>
      </p:sp>
      <p:sp>
        <p:nvSpPr>
          <p:cNvPr id="32776" name="Line 12"/>
          <p:cNvSpPr>
            <a:spLocks noChangeShapeType="1"/>
          </p:cNvSpPr>
          <p:nvPr/>
        </p:nvSpPr>
        <p:spPr bwMode="auto">
          <a:xfrm>
            <a:off x="4067175" y="3052763"/>
            <a:ext cx="0" cy="2392362"/>
          </a:xfrm>
          <a:prstGeom prst="line">
            <a:avLst/>
          </a:prstGeom>
          <a:noFill/>
          <a:ln w="76200">
            <a:solidFill>
              <a:schemeClr val="tx1"/>
            </a:solidFill>
            <a:round/>
            <a:headEnd/>
            <a:tailEnd type="triangle" w="med" len="med"/>
          </a:ln>
        </p:spPr>
        <p:txBody>
          <a:bodyPr/>
          <a:lstStyle/>
          <a:p>
            <a:endParaRPr lang="ru-RU"/>
          </a:p>
        </p:txBody>
      </p:sp>
      <p:sp>
        <p:nvSpPr>
          <p:cNvPr id="32777" name="Rectangle 13"/>
          <p:cNvSpPr>
            <a:spLocks noChangeArrowheads="1"/>
          </p:cNvSpPr>
          <p:nvPr/>
        </p:nvSpPr>
        <p:spPr bwMode="auto">
          <a:xfrm>
            <a:off x="2663825" y="5661025"/>
            <a:ext cx="3384550" cy="1081088"/>
          </a:xfrm>
          <a:prstGeom prst="rect">
            <a:avLst/>
          </a:prstGeom>
          <a:solidFill>
            <a:srgbClr val="EAD6D6"/>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EAD6D6"/>
            </a:extrusionClr>
          </a:sp3d>
        </p:spPr>
        <p:txBody>
          <a:bodyPr wrap="none" anchor="ctr">
            <a:flatTx/>
          </a:bodyPr>
          <a:lstStyle/>
          <a:p>
            <a:pPr algn="ctr"/>
            <a:r>
              <a:rPr lang="ru-RU" sz="2600">
                <a:latin typeface="Sylfaen" pitchFamily="18" charset="0"/>
              </a:rPr>
              <a:t>Ученик (Агрессор) – </a:t>
            </a:r>
          </a:p>
          <a:p>
            <a:pPr algn="ctr"/>
            <a:r>
              <a:rPr lang="ru-RU" sz="2600">
                <a:latin typeface="Sylfaen" pitchFamily="18" charset="0"/>
              </a:rPr>
              <a:t>Взрослый (Жертва)</a:t>
            </a:r>
          </a:p>
        </p:txBody>
      </p:sp>
      <p:sp>
        <p:nvSpPr>
          <p:cNvPr id="32778" name="Rectangle 3"/>
          <p:cNvSpPr>
            <a:spLocks noChangeArrowheads="1"/>
          </p:cNvSpPr>
          <p:nvPr/>
        </p:nvSpPr>
        <p:spPr bwMode="auto">
          <a:xfrm>
            <a:off x="179388" y="3951288"/>
            <a:ext cx="3168650" cy="1149350"/>
          </a:xfrm>
          <a:prstGeom prst="rect">
            <a:avLst/>
          </a:prstGeom>
          <a:solidFill>
            <a:srgbClr val="6AFE9B"/>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6AFE9B"/>
            </a:extrusionClr>
          </a:sp3d>
        </p:spPr>
        <p:txBody>
          <a:bodyPr wrap="none" anchor="ctr">
            <a:flatTx/>
          </a:bodyPr>
          <a:lstStyle/>
          <a:p>
            <a:pPr algn="ctr"/>
            <a:r>
              <a:rPr lang="ru-RU" sz="2600">
                <a:latin typeface="Sylfaen" pitchFamily="18" charset="0"/>
              </a:rPr>
              <a:t>Ученик (Агрессор) – </a:t>
            </a:r>
          </a:p>
          <a:p>
            <a:pPr algn="ctr"/>
            <a:r>
              <a:rPr lang="ru-RU" sz="2600">
                <a:latin typeface="Sylfaen" pitchFamily="18" charset="0"/>
              </a:rPr>
              <a:t>Ученик (Жертва)</a:t>
            </a:r>
          </a:p>
          <a:p>
            <a:pPr algn="ctr"/>
            <a:endParaRPr lang="ru-RU" sz="2800">
              <a:latin typeface="Calibri" pitchFamily="34" charset="0"/>
            </a:endParaRPr>
          </a:p>
        </p:txBody>
      </p:sp>
      <p:sp>
        <p:nvSpPr>
          <p:cNvPr id="10" name="Номер слайда 9"/>
          <p:cNvSpPr>
            <a:spLocks noGrp="1"/>
          </p:cNvSpPr>
          <p:nvPr>
            <p:ph type="sldNum" sz="quarter" idx="12"/>
          </p:nvPr>
        </p:nvSpPr>
        <p:spPr/>
        <p:txBody>
          <a:bodyPr/>
          <a:lstStyle/>
          <a:p>
            <a:pPr>
              <a:defRPr/>
            </a:pPr>
            <a:fld id="{9E343223-C556-43E1-A134-54E8661DEDF1}" type="slidenum">
              <a:rPr lang="ru-RU"/>
              <a:pPr>
                <a:defRPr/>
              </a:pPr>
              <a:t>17</a:t>
            </a:fld>
            <a:endParaRPr lang="ru-RU"/>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3794" name="Прямоугольник 1"/>
          <p:cNvSpPr>
            <a:spLocks noChangeArrowheads="1"/>
          </p:cNvSpPr>
          <p:nvPr/>
        </p:nvSpPr>
        <p:spPr bwMode="auto">
          <a:xfrm>
            <a:off x="323850" y="14288"/>
            <a:ext cx="8569325" cy="830262"/>
          </a:xfrm>
          <a:prstGeom prst="rect">
            <a:avLst/>
          </a:prstGeom>
          <a:noFill/>
          <a:ln w="9525">
            <a:noFill/>
            <a:miter lim="800000"/>
            <a:headEnd/>
            <a:tailEnd/>
          </a:ln>
        </p:spPr>
        <p:txBody>
          <a:bodyPr>
            <a:spAutoFit/>
          </a:bodyPr>
          <a:lstStyle/>
          <a:p>
            <a:pPr algn="ctr"/>
            <a:r>
              <a:rPr lang="ru-RU" sz="2400" b="1">
                <a:solidFill>
                  <a:schemeClr val="bg1"/>
                </a:solidFill>
                <a:latin typeface="Sylfaen" pitchFamily="18" charset="0"/>
              </a:rPr>
              <a:t>Типичные черты учащихся, склонных становиться булли (</a:t>
            </a:r>
            <a:r>
              <a:rPr lang="ru-RU" sz="2400" b="1" i="1" u="sng">
                <a:solidFill>
                  <a:schemeClr val="bg1"/>
                </a:solidFill>
                <a:latin typeface="Sylfaen" pitchFamily="18" charset="0"/>
              </a:rPr>
              <a:t>агрессор</a:t>
            </a:r>
            <a:r>
              <a:rPr lang="ru-RU" sz="2400" b="1">
                <a:solidFill>
                  <a:schemeClr val="bg1"/>
                </a:solidFill>
                <a:latin typeface="Sylfaen" pitchFamily="18" charset="0"/>
              </a:rPr>
              <a:t>)</a:t>
            </a:r>
          </a:p>
        </p:txBody>
      </p:sp>
      <p:sp>
        <p:nvSpPr>
          <p:cNvPr id="33795" name="Rectangle 3"/>
          <p:cNvSpPr txBox="1">
            <a:spLocks/>
          </p:cNvSpPr>
          <p:nvPr/>
        </p:nvSpPr>
        <p:spPr bwMode="auto">
          <a:xfrm>
            <a:off x="323850" y="1052513"/>
            <a:ext cx="8496300" cy="5616575"/>
          </a:xfrm>
          <a:prstGeom prst="rect">
            <a:avLst/>
          </a:prstGeom>
          <a:noFill/>
          <a:ln w="9525">
            <a:noFill/>
            <a:miter lim="800000"/>
            <a:headEnd/>
            <a:tailEnd/>
          </a:ln>
        </p:spPr>
        <p:txBody>
          <a:bodyPr/>
          <a:lstStyle/>
          <a:p>
            <a:pPr marL="342900" indent="-342900" algn="just">
              <a:spcBef>
                <a:spcPct val="20000"/>
              </a:spcBef>
              <a:buFont typeface="Arial" charset="0"/>
              <a:buNone/>
            </a:pPr>
            <a:r>
              <a:rPr lang="ru-RU" sz="2000" b="1">
                <a:latin typeface="Sylfaen" pitchFamily="18" charset="0"/>
              </a:rPr>
              <a:t>- </a:t>
            </a:r>
            <a:r>
              <a:rPr lang="ru-RU" sz="2000">
                <a:latin typeface="Sylfaen" pitchFamily="18" charset="0"/>
              </a:rPr>
              <a:t>испытывают сильную потребность господствовать и подчинять себе других учеников, добиваясь таким путём своих целей;</a:t>
            </a:r>
          </a:p>
          <a:p>
            <a:pPr marL="342900" indent="-342900" algn="just">
              <a:spcBef>
                <a:spcPct val="20000"/>
              </a:spcBef>
              <a:buFont typeface="Arial" charset="0"/>
              <a:buNone/>
            </a:pPr>
            <a:r>
              <a:rPr lang="ru-RU" sz="2000">
                <a:latin typeface="Sylfaen" pitchFamily="18" charset="0"/>
              </a:rPr>
              <a:t>- импульсивны и легко приходят в ярость;</a:t>
            </a:r>
          </a:p>
          <a:p>
            <a:pPr marL="342900" indent="-342900" algn="just">
              <a:spcBef>
                <a:spcPct val="20000"/>
              </a:spcBef>
              <a:buFont typeface="Arial" charset="0"/>
              <a:buNone/>
            </a:pPr>
            <a:r>
              <a:rPr lang="ru-RU" sz="2000">
                <a:latin typeface="Sylfaen" pitchFamily="18" charset="0"/>
              </a:rPr>
              <a:t>- часто вызывающе и агрессивно ведут себя по отношению к взрослым, включая родителей и учителей;</a:t>
            </a:r>
          </a:p>
          <a:p>
            <a:pPr marL="342900" indent="-342900" algn="just">
              <a:spcBef>
                <a:spcPct val="20000"/>
              </a:spcBef>
            </a:pPr>
            <a:r>
              <a:rPr lang="ru-RU" sz="2000">
                <a:latin typeface="Sylfaen" pitchFamily="18" charset="0"/>
              </a:rPr>
              <a:t>- не испытывают сочувствия к </a:t>
            </a:r>
          </a:p>
          <a:p>
            <a:pPr marL="342900" indent="-342900" algn="just">
              <a:spcBef>
                <a:spcPct val="20000"/>
              </a:spcBef>
            </a:pPr>
            <a:r>
              <a:rPr lang="ru-RU" sz="2000">
                <a:latin typeface="Sylfaen" pitchFamily="18" charset="0"/>
              </a:rPr>
              <a:t>своим жертвам;</a:t>
            </a:r>
          </a:p>
          <a:p>
            <a:pPr marL="342900" indent="-342900" algn="just">
              <a:spcBef>
                <a:spcPct val="20000"/>
              </a:spcBef>
            </a:pPr>
            <a:r>
              <a:rPr lang="ru-RU" sz="2000">
                <a:latin typeface="Sylfaen" pitchFamily="18" charset="0"/>
              </a:rPr>
              <a:t>- если это мальчики, они обычно</a:t>
            </a:r>
          </a:p>
          <a:p>
            <a:pPr marL="342900" indent="-342900" algn="just">
              <a:spcBef>
                <a:spcPct val="20000"/>
              </a:spcBef>
            </a:pPr>
            <a:r>
              <a:rPr lang="ru-RU" sz="2000">
                <a:latin typeface="Sylfaen" pitchFamily="18" charset="0"/>
              </a:rPr>
              <a:t>физически сильнее других </a:t>
            </a:r>
          </a:p>
          <a:p>
            <a:pPr marL="342900" indent="-342900" algn="just">
              <a:spcBef>
                <a:spcPct val="20000"/>
              </a:spcBef>
            </a:pPr>
            <a:r>
              <a:rPr lang="ru-RU" sz="2000">
                <a:latin typeface="Sylfaen" pitchFamily="18" charset="0"/>
              </a:rPr>
              <a:t>мальчиков;</a:t>
            </a:r>
          </a:p>
          <a:p>
            <a:pPr marL="342900" indent="-342900" algn="just">
              <a:spcBef>
                <a:spcPct val="20000"/>
              </a:spcBef>
            </a:pPr>
            <a:r>
              <a:rPr lang="ru-RU" sz="2000">
                <a:latin typeface="Sylfaen" pitchFamily="18" charset="0"/>
              </a:rPr>
              <a:t>- дети, воспитывающиеся в семьях с авторитарным, жестким воспитанием – будучи запуганными и забитыми дома, они пытаются выплеснуть подавленные гнев и страх на более слабых сверстников;</a:t>
            </a:r>
          </a:p>
          <a:p>
            <a:pPr marL="342900" indent="-342900" algn="just">
              <a:lnSpc>
                <a:spcPct val="80000"/>
              </a:lnSpc>
              <a:spcBef>
                <a:spcPct val="20000"/>
              </a:spcBef>
              <a:buFont typeface="Arial" charset="0"/>
              <a:buNone/>
            </a:pPr>
            <a:r>
              <a:rPr lang="ru-RU" sz="2000">
                <a:latin typeface="Sylfaen" pitchFamily="18" charset="0"/>
              </a:rPr>
              <a:t>- дети, воспитывающиеся в семьях с низким уровнем эмоционального тепла и поддержки (например, сироты в опекунских семьях и т.п.).</a:t>
            </a:r>
          </a:p>
          <a:p>
            <a:pPr marL="342900" indent="-342900">
              <a:spcBef>
                <a:spcPct val="20000"/>
              </a:spcBef>
            </a:pPr>
            <a:endParaRPr lang="ru-RU" sz="2000">
              <a:latin typeface="Times New Roman" pitchFamily="18" charset="0"/>
            </a:endParaRPr>
          </a:p>
        </p:txBody>
      </p:sp>
      <p:pic>
        <p:nvPicPr>
          <p:cNvPr id="33796" name="Picture 4" descr="89689062ac48"/>
          <p:cNvPicPr>
            <a:picLocks noChangeAspect="1" noChangeArrowheads="1"/>
          </p:cNvPicPr>
          <p:nvPr/>
        </p:nvPicPr>
        <p:blipFill>
          <a:blip r:embed="rId2"/>
          <a:srcRect/>
          <a:stretch>
            <a:fillRect/>
          </a:stretch>
        </p:blipFill>
        <p:spPr bwMode="auto">
          <a:xfrm>
            <a:off x="6424613" y="2540000"/>
            <a:ext cx="2376487" cy="2160588"/>
          </a:xfrm>
          <a:prstGeom prst="rect">
            <a:avLst/>
          </a:prstGeom>
          <a:noFill/>
          <a:ln w="9525">
            <a:noFill/>
            <a:miter lim="800000"/>
            <a:headEnd/>
            <a:tailEnd/>
          </a:ln>
        </p:spPr>
      </p:pic>
      <p:sp>
        <p:nvSpPr>
          <p:cNvPr id="3" name="Номер слайда 2"/>
          <p:cNvSpPr>
            <a:spLocks noGrp="1"/>
          </p:cNvSpPr>
          <p:nvPr>
            <p:ph type="sldNum" sz="quarter" idx="12"/>
          </p:nvPr>
        </p:nvSpPr>
        <p:spPr/>
        <p:txBody>
          <a:bodyPr/>
          <a:lstStyle/>
          <a:p>
            <a:pPr>
              <a:defRPr/>
            </a:pPr>
            <a:fld id="{6524E865-D361-4FBB-BA46-2B656B195CAC}" type="slidenum">
              <a:rPr lang="ru-RU"/>
              <a:pPr>
                <a:defRPr/>
              </a:pPr>
              <a:t>18</a:t>
            </a:fld>
            <a:endParaRPr lang="ru-RU"/>
          </a:p>
        </p:txBody>
      </p:sp>
    </p:spTree>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4818" name="Прямоугольник 1"/>
          <p:cNvSpPr>
            <a:spLocks noChangeArrowheads="1"/>
          </p:cNvSpPr>
          <p:nvPr/>
        </p:nvSpPr>
        <p:spPr bwMode="auto">
          <a:xfrm>
            <a:off x="323850" y="1588"/>
            <a:ext cx="8569325" cy="831850"/>
          </a:xfrm>
          <a:prstGeom prst="rect">
            <a:avLst/>
          </a:prstGeom>
          <a:noFill/>
          <a:ln w="9525">
            <a:noFill/>
            <a:miter lim="800000"/>
            <a:headEnd/>
            <a:tailEnd/>
          </a:ln>
        </p:spPr>
        <p:txBody>
          <a:bodyPr>
            <a:spAutoFit/>
          </a:bodyPr>
          <a:lstStyle/>
          <a:p>
            <a:pPr algn="ctr"/>
            <a:r>
              <a:rPr lang="ru-RU" sz="2400">
                <a:solidFill>
                  <a:schemeClr val="bg1"/>
                </a:solidFill>
                <a:latin typeface="Sylfaen" pitchFamily="18" charset="0"/>
              </a:rPr>
              <a:t>Поведение </a:t>
            </a:r>
            <a:r>
              <a:rPr lang="ru-RU" sz="2400" b="1" i="1">
                <a:solidFill>
                  <a:srgbClr val="FF0000"/>
                </a:solidFill>
                <a:latin typeface="Sylfaen" pitchFamily="18" charset="0"/>
              </a:rPr>
              <a:t>агрессора</a:t>
            </a:r>
            <a:r>
              <a:rPr lang="ru-RU" sz="2400" b="1" i="1">
                <a:solidFill>
                  <a:schemeClr val="bg1"/>
                </a:solidFill>
                <a:latin typeface="Sylfaen" pitchFamily="18" charset="0"/>
              </a:rPr>
              <a:t> </a:t>
            </a:r>
            <a:r>
              <a:rPr lang="ru-RU" sz="2400">
                <a:solidFill>
                  <a:schemeClr val="bg1"/>
                </a:solidFill>
                <a:latin typeface="Sylfaen" pitchFamily="18" charset="0"/>
              </a:rPr>
              <a:t>определяется по следующим показателям:</a:t>
            </a:r>
          </a:p>
        </p:txBody>
      </p:sp>
      <p:sp>
        <p:nvSpPr>
          <p:cNvPr id="34819" name="Прямоугольник 2"/>
          <p:cNvSpPr>
            <a:spLocks noChangeArrowheads="1"/>
          </p:cNvSpPr>
          <p:nvPr/>
        </p:nvSpPr>
        <p:spPr bwMode="auto">
          <a:xfrm>
            <a:off x="323850" y="765175"/>
            <a:ext cx="7343775" cy="1938338"/>
          </a:xfrm>
          <a:prstGeom prst="rect">
            <a:avLst/>
          </a:prstGeom>
          <a:noFill/>
          <a:ln w="9525">
            <a:noFill/>
            <a:miter lim="800000"/>
            <a:headEnd/>
            <a:tailEnd/>
          </a:ln>
        </p:spPr>
        <p:txBody>
          <a:bodyPr>
            <a:spAutoFit/>
          </a:bodyPr>
          <a:lstStyle/>
          <a:p>
            <a:pPr marL="457200" indent="-457200">
              <a:buFont typeface="Wingdings" pitchFamily="2" charset="2"/>
              <a:buChar char="§"/>
            </a:pPr>
            <a:r>
              <a:rPr lang="ru-RU" sz="2000">
                <a:latin typeface="Times New Roman" pitchFamily="18" charset="0"/>
              </a:rPr>
              <a:t>Физическая агрессия.</a:t>
            </a:r>
          </a:p>
          <a:p>
            <a:pPr marL="457200" indent="-457200">
              <a:buFont typeface="Wingdings" pitchFamily="2" charset="2"/>
              <a:buChar char="§"/>
            </a:pPr>
            <a:r>
              <a:rPr lang="ru-RU" sz="2000">
                <a:latin typeface="Times New Roman" pitchFamily="18" charset="0"/>
              </a:rPr>
              <a:t>Словесный буллинг.</a:t>
            </a:r>
          </a:p>
          <a:p>
            <a:pPr marL="457200" indent="-457200">
              <a:buFont typeface="Wingdings" pitchFamily="2" charset="2"/>
              <a:buChar char="§"/>
            </a:pPr>
            <a:r>
              <a:rPr lang="ru-RU" sz="2000">
                <a:latin typeface="Times New Roman" pitchFamily="18" charset="0"/>
              </a:rPr>
              <a:t>Запугивание.</a:t>
            </a:r>
          </a:p>
          <a:p>
            <a:pPr marL="457200" indent="-457200">
              <a:buFont typeface="Wingdings" pitchFamily="2" charset="2"/>
              <a:buChar char="§"/>
            </a:pPr>
            <a:r>
              <a:rPr lang="ru-RU" sz="2000">
                <a:latin typeface="Times New Roman" pitchFamily="18" charset="0"/>
              </a:rPr>
              <a:t>Изоляция.</a:t>
            </a:r>
          </a:p>
          <a:p>
            <a:pPr marL="457200" indent="-457200">
              <a:buFont typeface="Wingdings" pitchFamily="2" charset="2"/>
              <a:buChar char="§"/>
            </a:pPr>
            <a:r>
              <a:rPr lang="ru-RU" sz="2000">
                <a:latin typeface="Times New Roman" pitchFamily="18" charset="0"/>
              </a:rPr>
              <a:t>Вымогательство. </a:t>
            </a:r>
          </a:p>
          <a:p>
            <a:pPr marL="457200" indent="-457200">
              <a:buFont typeface="Wingdings" pitchFamily="2" charset="2"/>
              <a:buChar char="§"/>
            </a:pPr>
            <a:r>
              <a:rPr lang="ru-RU" sz="2000">
                <a:latin typeface="Times New Roman" pitchFamily="18" charset="0"/>
              </a:rPr>
              <a:t>Повреждение имущества.</a:t>
            </a:r>
          </a:p>
        </p:txBody>
      </p:sp>
      <p:sp>
        <p:nvSpPr>
          <p:cNvPr id="4" name="Прямоугольник 3"/>
          <p:cNvSpPr/>
          <p:nvPr/>
        </p:nvSpPr>
        <p:spPr>
          <a:xfrm>
            <a:off x="323850" y="3168650"/>
            <a:ext cx="8569325" cy="3389313"/>
          </a:xfrm>
          <a:prstGeom prst="rect">
            <a:avLst/>
          </a:prstGeom>
        </p:spPr>
        <p:txBody>
          <a:bodyPr>
            <a:spAutoFit/>
          </a:bodyPr>
          <a:lstStyle/>
          <a:p>
            <a:pPr marL="285750" indent="-285750" algn="just" fontAlgn="auto">
              <a:lnSpc>
                <a:spcPct val="80000"/>
              </a:lnSpc>
              <a:spcBef>
                <a:spcPts val="0"/>
              </a:spcBef>
              <a:spcAft>
                <a:spcPts val="0"/>
              </a:spcAft>
              <a:buFont typeface="Wingdings" pitchFamily="2" charset="2"/>
              <a:buChar char="§"/>
              <a:defRPr/>
            </a:pPr>
            <a:r>
              <a:rPr lang="ru-RU" dirty="0">
                <a:latin typeface="Sylfaen" pitchFamily="18" charset="0"/>
              </a:rPr>
              <a:t>его школьные принадлежности (учебники, тетради, личные вещи) часто бывают разбросаны по классу или спрятаны;</a:t>
            </a:r>
          </a:p>
          <a:p>
            <a:pPr marL="285750" indent="-285750" algn="just" fontAlgn="auto">
              <a:lnSpc>
                <a:spcPct val="80000"/>
              </a:lnSpc>
              <a:spcBef>
                <a:spcPts val="0"/>
              </a:spcBef>
              <a:spcAft>
                <a:spcPts val="0"/>
              </a:spcAft>
              <a:buFont typeface="Wingdings" pitchFamily="2" charset="2"/>
              <a:buChar char="§"/>
              <a:defRPr/>
            </a:pPr>
            <a:r>
              <a:rPr lang="ru-RU" dirty="0">
                <a:latin typeface="Sylfaen" pitchFamily="18" charset="0"/>
              </a:rPr>
              <a:t>на уроках ведёт себя скрытно, боязливо, когда отвечает, в классе начинают распространяться шум, помехи, комментарии;</a:t>
            </a:r>
          </a:p>
          <a:p>
            <a:pPr marL="285750" indent="-285750" algn="just" fontAlgn="auto">
              <a:lnSpc>
                <a:spcPct val="80000"/>
              </a:lnSpc>
              <a:spcBef>
                <a:spcPts val="0"/>
              </a:spcBef>
              <a:spcAft>
                <a:spcPts val="0"/>
              </a:spcAft>
              <a:buFont typeface="Wingdings" pitchFamily="2" charset="2"/>
              <a:buChar char="§"/>
              <a:defRPr/>
            </a:pPr>
            <a:r>
              <a:rPr lang="ru-RU" dirty="0">
                <a:latin typeface="Sylfaen" pitchFamily="18" charset="0"/>
              </a:rPr>
              <a:t>во время перемены, в столовой, держится в стороне от других школьников, скрывается, убегает от сверстников и старших школьников, старается находиться недалеко от учителей, взрослых;</a:t>
            </a:r>
          </a:p>
          <a:p>
            <a:pPr marL="285750" indent="-285750" algn="just" fontAlgn="auto">
              <a:lnSpc>
                <a:spcPct val="90000"/>
              </a:lnSpc>
              <a:spcBef>
                <a:spcPts val="0"/>
              </a:spcBef>
              <a:spcAft>
                <a:spcPts val="0"/>
              </a:spcAft>
              <a:buFont typeface="Wingdings" pitchFamily="2" charset="2"/>
              <a:buChar char="§"/>
              <a:defRPr/>
            </a:pPr>
            <a:r>
              <a:rPr lang="ru-RU" dirty="0">
                <a:latin typeface="Times New Roman" pitchFamily="18" charset="0"/>
              </a:rPr>
              <a:t>его оскорбляют, дразнят, дают обидные прозвища;</a:t>
            </a:r>
          </a:p>
          <a:p>
            <a:pPr marL="285750" indent="-285750" algn="just" fontAlgn="auto">
              <a:lnSpc>
                <a:spcPct val="90000"/>
              </a:lnSpc>
              <a:spcBef>
                <a:spcPts val="0"/>
              </a:spcBef>
              <a:spcAft>
                <a:spcPts val="0"/>
              </a:spcAft>
              <a:buFont typeface="Wingdings" pitchFamily="2" charset="2"/>
              <a:buChar char="§"/>
              <a:defRPr/>
            </a:pPr>
            <a:r>
              <a:rPr lang="ru-RU" dirty="0">
                <a:latin typeface="Times New Roman" pitchFamily="18" charset="0"/>
              </a:rPr>
              <a:t>на других детей он реагирует глупой улыбкой, </a:t>
            </a:r>
          </a:p>
          <a:p>
            <a:pPr indent="266700" algn="just" fontAlgn="auto">
              <a:lnSpc>
                <a:spcPct val="90000"/>
              </a:lnSpc>
              <a:spcBef>
                <a:spcPts val="0"/>
              </a:spcBef>
              <a:spcAft>
                <a:spcPts val="0"/>
              </a:spcAft>
              <a:defRPr/>
            </a:pPr>
            <a:r>
              <a:rPr lang="ru-RU" dirty="0">
                <a:latin typeface="Times New Roman" pitchFamily="18" charset="0"/>
              </a:rPr>
              <a:t>старается отшутиться, убежать, плачет;</a:t>
            </a:r>
          </a:p>
          <a:p>
            <a:pPr marL="285750" indent="-285750" algn="just" fontAlgn="auto">
              <a:lnSpc>
                <a:spcPct val="90000"/>
              </a:lnSpc>
              <a:spcBef>
                <a:spcPts val="0"/>
              </a:spcBef>
              <a:spcAft>
                <a:spcPts val="0"/>
              </a:spcAft>
              <a:buFont typeface="Wingdings" pitchFamily="2" charset="2"/>
              <a:buChar char="§"/>
              <a:defRPr/>
            </a:pPr>
            <a:r>
              <a:rPr lang="ru-RU" dirty="0">
                <a:latin typeface="Times New Roman" pitchFamily="18" charset="0"/>
              </a:rPr>
              <a:t>хорошо ладит с учителями и плохо со сверстниками;</a:t>
            </a:r>
          </a:p>
          <a:p>
            <a:pPr marL="285750" indent="-285750" algn="just" fontAlgn="auto">
              <a:lnSpc>
                <a:spcPct val="90000"/>
              </a:lnSpc>
              <a:spcBef>
                <a:spcPts val="0"/>
              </a:spcBef>
              <a:spcAft>
                <a:spcPts val="0"/>
              </a:spcAft>
              <a:buFont typeface="Wingdings" pitchFamily="2" charset="2"/>
              <a:buChar char="§"/>
              <a:defRPr/>
            </a:pPr>
            <a:r>
              <a:rPr lang="ru-RU" dirty="0">
                <a:latin typeface="Times New Roman" pitchFamily="18" charset="0"/>
              </a:rPr>
              <a:t>опаздывает к началу занятий или поздно покидает школу;</a:t>
            </a:r>
          </a:p>
          <a:p>
            <a:pPr marL="285750" indent="-285750" algn="just" fontAlgn="auto">
              <a:lnSpc>
                <a:spcPct val="90000"/>
              </a:lnSpc>
              <a:spcBef>
                <a:spcPts val="0"/>
              </a:spcBef>
              <a:spcAft>
                <a:spcPts val="0"/>
              </a:spcAft>
              <a:buFont typeface="Wingdings" pitchFamily="2" charset="2"/>
              <a:buChar char="§"/>
              <a:defRPr/>
            </a:pPr>
            <a:r>
              <a:rPr lang="ru-RU" dirty="0">
                <a:latin typeface="Times New Roman" pitchFamily="18" charset="0"/>
              </a:rPr>
              <a:t>во время групповых игр, занятий, его игнорируют </a:t>
            </a:r>
          </a:p>
          <a:p>
            <a:pPr indent="266700" algn="just" fontAlgn="auto">
              <a:lnSpc>
                <a:spcPct val="90000"/>
              </a:lnSpc>
              <a:spcBef>
                <a:spcPts val="0"/>
              </a:spcBef>
              <a:spcAft>
                <a:spcPts val="0"/>
              </a:spcAft>
              <a:defRPr/>
            </a:pPr>
            <a:r>
              <a:rPr lang="ru-RU" dirty="0">
                <a:latin typeface="Times New Roman" pitchFamily="18" charset="0"/>
              </a:rPr>
              <a:t>или выбирают последним.</a:t>
            </a:r>
            <a:r>
              <a:rPr lang="ru-RU" b="1" dirty="0">
                <a:latin typeface="+mn-lt"/>
              </a:rPr>
              <a:t> </a:t>
            </a:r>
          </a:p>
        </p:txBody>
      </p:sp>
      <p:sp>
        <p:nvSpPr>
          <p:cNvPr id="7" name="Прямоугольник 6"/>
          <p:cNvSpPr/>
          <p:nvPr/>
        </p:nvSpPr>
        <p:spPr>
          <a:xfrm>
            <a:off x="323850" y="2706688"/>
            <a:ext cx="8569325" cy="461962"/>
          </a:xfrm>
          <a:prstGeom prst="rect">
            <a:avLst/>
          </a:prstGeom>
        </p:spPr>
        <p:txBody>
          <a:bodyPr>
            <a:spAutoFit/>
          </a:bodyPr>
          <a:lstStyle/>
          <a:p>
            <a:pPr algn="ctr" fontAlgn="auto">
              <a:spcAft>
                <a:spcPts val="0"/>
              </a:spcAft>
              <a:defRPr/>
            </a:pPr>
            <a:r>
              <a:rPr lang="ru-RU" sz="2400" b="1" dirty="0">
                <a:solidFill>
                  <a:prstClr val="white"/>
                </a:solidFill>
                <a:latin typeface="Sylfaen" pitchFamily="18" charset="0"/>
                <a:ea typeface="+mj-ea"/>
                <a:cs typeface="+mj-cs"/>
              </a:rPr>
              <a:t>Поведение </a:t>
            </a:r>
            <a:r>
              <a:rPr lang="ru-RU" sz="2400" b="1" i="1" dirty="0">
                <a:solidFill>
                  <a:srgbClr val="FFFF00"/>
                </a:solidFill>
                <a:latin typeface="Sylfaen" pitchFamily="18" charset="0"/>
                <a:ea typeface="+mj-ea"/>
                <a:cs typeface="+mj-cs"/>
              </a:rPr>
              <a:t>жертвы</a:t>
            </a:r>
            <a:r>
              <a:rPr lang="ru-RU" sz="2400" b="1" i="1" dirty="0">
                <a:solidFill>
                  <a:prstClr val="white"/>
                </a:solidFill>
                <a:latin typeface="Sylfaen" pitchFamily="18" charset="0"/>
                <a:ea typeface="+mj-ea"/>
                <a:cs typeface="+mj-cs"/>
              </a:rPr>
              <a:t> </a:t>
            </a:r>
            <a:r>
              <a:rPr lang="ru-RU" sz="2400" b="1" dirty="0">
                <a:solidFill>
                  <a:prstClr val="white"/>
                </a:solidFill>
                <a:latin typeface="Sylfaen" pitchFamily="18" charset="0"/>
                <a:ea typeface="+mj-ea"/>
                <a:cs typeface="+mj-cs"/>
              </a:rPr>
              <a:t>определяется по следующим показателям:</a:t>
            </a:r>
          </a:p>
        </p:txBody>
      </p:sp>
      <p:pic>
        <p:nvPicPr>
          <p:cNvPr id="34822" name="Picture 3" descr="bullying"/>
          <p:cNvPicPr>
            <a:picLocks noChangeAspect="1" noChangeArrowheads="1"/>
          </p:cNvPicPr>
          <p:nvPr/>
        </p:nvPicPr>
        <p:blipFill>
          <a:blip r:embed="rId2"/>
          <a:srcRect/>
          <a:stretch>
            <a:fillRect/>
          </a:stretch>
        </p:blipFill>
        <p:spPr bwMode="auto">
          <a:xfrm>
            <a:off x="6418263" y="4862513"/>
            <a:ext cx="2586037" cy="1716087"/>
          </a:xfrm>
          <a:prstGeom prst="rect">
            <a:avLst/>
          </a:prstGeom>
          <a:noFill/>
          <a:ln w="9525">
            <a:noFill/>
            <a:miter lim="800000"/>
            <a:headEnd/>
            <a:tailEnd/>
          </a:ln>
        </p:spPr>
      </p:pic>
      <p:pic>
        <p:nvPicPr>
          <p:cNvPr id="34823" name="Picture 5" descr="stock-photo-young-school-boy-bullying-another-in-school-playground-1641910"/>
          <p:cNvPicPr>
            <a:picLocks noChangeAspect="1" noChangeArrowheads="1"/>
          </p:cNvPicPr>
          <p:nvPr/>
        </p:nvPicPr>
        <p:blipFill>
          <a:blip r:embed="rId3"/>
          <a:srcRect b="7326"/>
          <a:stretch>
            <a:fillRect/>
          </a:stretch>
        </p:blipFill>
        <p:spPr bwMode="auto">
          <a:xfrm>
            <a:off x="6743700" y="511175"/>
            <a:ext cx="2260600" cy="1514475"/>
          </a:xfrm>
          <a:prstGeom prst="rect">
            <a:avLst/>
          </a:prstGeom>
          <a:noFill/>
          <a:ln w="9525">
            <a:noFill/>
            <a:miter lim="800000"/>
            <a:headEnd/>
            <a:tailEnd/>
          </a:ln>
        </p:spPr>
      </p:pic>
      <p:pic>
        <p:nvPicPr>
          <p:cNvPr id="34824" name="Picture 4" descr="809198_1132928171"/>
          <p:cNvPicPr>
            <a:picLocks noChangeAspect="1" noChangeArrowheads="1"/>
          </p:cNvPicPr>
          <p:nvPr/>
        </p:nvPicPr>
        <p:blipFill>
          <a:blip r:embed="rId4"/>
          <a:srcRect/>
          <a:stretch>
            <a:fillRect/>
          </a:stretch>
        </p:blipFill>
        <p:spPr bwMode="auto">
          <a:xfrm>
            <a:off x="4608513" y="1216025"/>
            <a:ext cx="2124075" cy="1619250"/>
          </a:xfrm>
          <a:prstGeom prst="rect">
            <a:avLst/>
          </a:prstGeom>
          <a:noFill/>
          <a:ln w="9525">
            <a:noFill/>
            <a:miter lim="800000"/>
            <a:headEnd/>
            <a:tailEnd/>
          </a:ln>
        </p:spPr>
      </p:pic>
      <p:sp>
        <p:nvSpPr>
          <p:cNvPr id="5" name="Номер слайда 4"/>
          <p:cNvSpPr>
            <a:spLocks noGrp="1"/>
          </p:cNvSpPr>
          <p:nvPr>
            <p:ph type="sldNum" sz="quarter" idx="12"/>
          </p:nvPr>
        </p:nvSpPr>
        <p:spPr/>
        <p:txBody>
          <a:bodyPr/>
          <a:lstStyle/>
          <a:p>
            <a:pPr>
              <a:defRPr/>
            </a:pPr>
            <a:fld id="{2C8A164E-72DF-4737-9F45-BED0D9C2C5AB}" type="slidenum">
              <a:rPr lang="ru-RU"/>
              <a:pPr>
                <a:defRPr/>
              </a:pPr>
              <a:t>19</a:t>
            </a:fld>
            <a:endParaRPr lang="ru-RU"/>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Прямоугольник 3"/>
          <p:cNvSpPr>
            <a:spLocks noChangeArrowheads="1"/>
          </p:cNvSpPr>
          <p:nvPr/>
        </p:nvSpPr>
        <p:spPr bwMode="auto">
          <a:xfrm>
            <a:off x="684213" y="188913"/>
            <a:ext cx="7991475" cy="4524375"/>
          </a:xfrm>
          <a:prstGeom prst="rect">
            <a:avLst/>
          </a:prstGeom>
          <a:noFill/>
          <a:ln w="9525">
            <a:noFill/>
            <a:miter lim="800000"/>
            <a:headEnd/>
            <a:tailEnd/>
          </a:ln>
        </p:spPr>
        <p:txBody>
          <a:bodyPr>
            <a:spAutoFit/>
          </a:bodyPr>
          <a:lstStyle/>
          <a:p>
            <a:pPr algn="ctr"/>
            <a:r>
              <a:rPr lang="ru-RU" sz="3200" b="1">
                <a:solidFill>
                  <a:schemeClr val="bg1"/>
                </a:solidFill>
                <a:latin typeface="Segoe Script"/>
              </a:rPr>
              <a:t>Цель – обозначить причины возникновения и распространения агрессии в образовательной среде, проявления жестокого обращения с детьми в семьях и рассмотреть деятельность социального педагога по защите прав ребёнка. </a:t>
            </a:r>
          </a:p>
        </p:txBody>
      </p:sp>
      <p:sp>
        <p:nvSpPr>
          <p:cNvPr id="2" name="Номер слайда 1"/>
          <p:cNvSpPr>
            <a:spLocks noGrp="1"/>
          </p:cNvSpPr>
          <p:nvPr>
            <p:ph type="sldNum" sz="quarter" idx="12"/>
          </p:nvPr>
        </p:nvSpPr>
        <p:spPr/>
        <p:txBody>
          <a:bodyPr/>
          <a:lstStyle/>
          <a:p>
            <a:pPr>
              <a:defRPr/>
            </a:pPr>
            <a:fld id="{CC6FCE64-8CEA-47AA-A0E0-17E26D70DAC7}" type="slidenum">
              <a:rPr lang="ru-RU"/>
              <a:pPr>
                <a:defRPr/>
              </a:pPr>
              <a:t>2</a:t>
            </a:fld>
            <a:endParaRPr lang="ru-RU"/>
          </a:p>
        </p:txBody>
      </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5842" name="Прямоугольник 1"/>
          <p:cNvSpPr>
            <a:spLocks noChangeArrowheads="1"/>
          </p:cNvSpPr>
          <p:nvPr/>
        </p:nvSpPr>
        <p:spPr bwMode="auto">
          <a:xfrm>
            <a:off x="250825" y="0"/>
            <a:ext cx="8642350" cy="954088"/>
          </a:xfrm>
          <a:prstGeom prst="rect">
            <a:avLst/>
          </a:prstGeom>
          <a:noFill/>
          <a:ln w="9525">
            <a:noFill/>
            <a:miter lim="800000"/>
            <a:headEnd/>
            <a:tailEnd/>
          </a:ln>
        </p:spPr>
        <p:txBody>
          <a:bodyPr>
            <a:spAutoFit/>
          </a:bodyPr>
          <a:lstStyle/>
          <a:p>
            <a:pPr algn="ctr"/>
            <a:r>
              <a:rPr lang="ru-RU" sz="2800" b="1">
                <a:solidFill>
                  <a:schemeClr val="bg1"/>
                </a:solidFill>
                <a:latin typeface="Sylfaen" pitchFamily="18" charset="0"/>
              </a:rPr>
              <a:t>Технология реагирования на выявленные или установленные факты буллинга.</a:t>
            </a:r>
          </a:p>
        </p:txBody>
      </p:sp>
      <p:sp>
        <p:nvSpPr>
          <p:cNvPr id="3" name="Прямоугольник 2"/>
          <p:cNvSpPr/>
          <p:nvPr/>
        </p:nvSpPr>
        <p:spPr>
          <a:xfrm>
            <a:off x="468313" y="1052513"/>
            <a:ext cx="8351837" cy="4894262"/>
          </a:xfrm>
          <a:prstGeom prst="rect">
            <a:avLst/>
          </a:prstGeom>
        </p:spPr>
        <p:txBody>
          <a:bodyPr>
            <a:spAutoFit/>
          </a:bodyPr>
          <a:lstStyle/>
          <a:p>
            <a:pPr marL="457200" indent="-457200" algn="just" fontAlgn="auto">
              <a:spcBef>
                <a:spcPts val="0"/>
              </a:spcBef>
              <a:spcAft>
                <a:spcPts val="0"/>
              </a:spcAft>
              <a:buFont typeface="Arial" charset="0"/>
              <a:buAutoNum type="arabicPeriod"/>
              <a:defRPr/>
            </a:pPr>
            <a:r>
              <a:rPr lang="ru-RU" sz="2400" dirty="0">
                <a:latin typeface="Sylfaen" pitchFamily="18" charset="0"/>
              </a:rPr>
              <a:t>При установлении факта либо подозрение на существование ситуации буллирования педагог сообщает о сложившейся ситуации представителю администрации.</a:t>
            </a:r>
          </a:p>
          <a:p>
            <a:pPr marL="457200" indent="-457200" algn="just" fontAlgn="auto">
              <a:spcBef>
                <a:spcPts val="0"/>
              </a:spcBef>
              <a:spcAft>
                <a:spcPts val="0"/>
              </a:spcAft>
              <a:buFont typeface="Arial" charset="0"/>
              <a:buAutoNum type="arabicPeriod"/>
              <a:defRPr/>
            </a:pPr>
            <a:endParaRPr lang="ru-RU" sz="2400" dirty="0">
              <a:latin typeface="Sylfaen" pitchFamily="18" charset="0"/>
            </a:endParaRPr>
          </a:p>
          <a:p>
            <a:pPr marL="457200" indent="-457200" algn="just" fontAlgn="auto">
              <a:spcBef>
                <a:spcPts val="0"/>
              </a:spcBef>
              <a:spcAft>
                <a:spcPts val="0"/>
              </a:spcAft>
              <a:buFont typeface="Arial" charset="0"/>
              <a:buAutoNum type="arabicPeriod"/>
              <a:defRPr/>
            </a:pPr>
            <a:r>
              <a:rPr lang="ru-RU" sz="2400" dirty="0">
                <a:latin typeface="Sylfaen" pitchFamily="18" charset="0"/>
              </a:rPr>
              <a:t>Администрация, совместно с социально-психологической службой школы принимает решение о неотложности реагирования на выявленный факт агрессии.</a:t>
            </a:r>
          </a:p>
          <a:p>
            <a:pPr marL="457200" indent="-457200" algn="just" fontAlgn="auto">
              <a:spcBef>
                <a:spcPts val="0"/>
              </a:spcBef>
              <a:spcAft>
                <a:spcPts val="0"/>
              </a:spcAft>
              <a:buFont typeface="Arial" charset="0"/>
              <a:buAutoNum type="arabicPeriod"/>
              <a:defRPr/>
            </a:pPr>
            <a:endParaRPr lang="ru-RU" sz="2400" dirty="0">
              <a:latin typeface="Sylfaen" pitchFamily="18" charset="0"/>
            </a:endParaRPr>
          </a:p>
          <a:p>
            <a:pPr marL="457200" indent="-457200" algn="just" fontAlgn="auto">
              <a:spcBef>
                <a:spcPts val="0"/>
              </a:spcBef>
              <a:spcAft>
                <a:spcPts val="0"/>
              </a:spcAft>
              <a:buFont typeface="Arial" charset="0"/>
              <a:buAutoNum type="arabicPeriod"/>
              <a:defRPr/>
            </a:pPr>
            <a:r>
              <a:rPr lang="ru-RU" sz="2400" dirty="0">
                <a:latin typeface="Sylfaen" pitchFamily="18" charset="0"/>
              </a:rPr>
              <a:t> Непосредственная работа с жертвами и преследователями.</a:t>
            </a:r>
          </a:p>
          <a:p>
            <a:pPr fontAlgn="auto">
              <a:spcBef>
                <a:spcPts val="0"/>
              </a:spcBef>
              <a:spcAft>
                <a:spcPts val="0"/>
              </a:spcAft>
              <a:defRPr/>
            </a:pPr>
            <a:endParaRPr lang="ru-RU" sz="2400" dirty="0">
              <a:latin typeface="Sylfaen" pitchFamily="18" charset="0"/>
            </a:endParaRPr>
          </a:p>
        </p:txBody>
      </p:sp>
      <p:sp>
        <p:nvSpPr>
          <p:cNvPr id="4" name="Номер слайда 3"/>
          <p:cNvSpPr>
            <a:spLocks noGrp="1"/>
          </p:cNvSpPr>
          <p:nvPr>
            <p:ph type="sldNum" sz="quarter" idx="12"/>
          </p:nvPr>
        </p:nvSpPr>
        <p:spPr/>
        <p:txBody>
          <a:bodyPr/>
          <a:lstStyle/>
          <a:p>
            <a:pPr>
              <a:defRPr/>
            </a:pPr>
            <a:fld id="{82AE3DC3-FD7D-4B7F-B37C-9E0288ABC194}" type="slidenum">
              <a:rPr lang="ru-RU"/>
              <a:pPr>
                <a:defRPr/>
              </a:pPr>
              <a:t>20</a:t>
            </a:fld>
            <a:endParaRPr lang="ru-RU"/>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6866" name="Прямоугольник 1"/>
          <p:cNvSpPr>
            <a:spLocks noChangeArrowheads="1"/>
          </p:cNvSpPr>
          <p:nvPr/>
        </p:nvSpPr>
        <p:spPr bwMode="auto">
          <a:xfrm>
            <a:off x="107950" y="666750"/>
            <a:ext cx="8928100" cy="6297613"/>
          </a:xfrm>
          <a:prstGeom prst="rect">
            <a:avLst/>
          </a:prstGeom>
          <a:noFill/>
          <a:ln w="9525">
            <a:noFill/>
            <a:miter lim="800000"/>
            <a:headEnd/>
            <a:tailEnd/>
          </a:ln>
        </p:spPr>
        <p:txBody>
          <a:bodyPr>
            <a:spAutoFit/>
          </a:bodyPr>
          <a:lstStyle/>
          <a:p>
            <a:pPr algn="ctr">
              <a:lnSpc>
                <a:spcPct val="80000"/>
              </a:lnSpc>
            </a:pPr>
            <a:r>
              <a:rPr lang="ru-RU" b="1" i="1">
                <a:solidFill>
                  <a:schemeClr val="bg1"/>
                </a:solidFill>
                <a:latin typeface="Sylfaen" pitchFamily="18" charset="0"/>
              </a:rPr>
              <a:t>Сбор проводится по следующим направлениям:</a:t>
            </a:r>
          </a:p>
          <a:p>
            <a:pPr algn="just">
              <a:lnSpc>
                <a:spcPct val="80000"/>
              </a:lnSpc>
            </a:pPr>
            <a:r>
              <a:rPr lang="ru-RU">
                <a:latin typeface="Sylfaen" pitchFamily="18" charset="0"/>
              </a:rPr>
              <a:t>—  от </a:t>
            </a:r>
            <a:r>
              <a:rPr lang="ru-RU" b="1">
                <a:latin typeface="Sylfaen" pitchFamily="18" charset="0"/>
              </a:rPr>
              <a:t>самого пострадавшего</a:t>
            </a:r>
            <a:r>
              <a:rPr lang="ru-RU">
                <a:latin typeface="Sylfaen" pitchFamily="18" charset="0"/>
              </a:rPr>
              <a:t>;</a:t>
            </a:r>
          </a:p>
          <a:p>
            <a:pPr algn="just">
              <a:lnSpc>
                <a:spcPct val="80000"/>
              </a:lnSpc>
            </a:pPr>
            <a:r>
              <a:rPr lang="ru-RU">
                <a:latin typeface="Sylfaen" pitchFamily="18" charset="0"/>
              </a:rPr>
              <a:t>—  от </a:t>
            </a:r>
            <a:r>
              <a:rPr lang="ru-RU" b="1">
                <a:latin typeface="Sylfaen" pitchFamily="18" charset="0"/>
              </a:rPr>
              <a:t>возможных участников </a:t>
            </a:r>
            <a:r>
              <a:rPr lang="ru-RU">
                <a:latin typeface="Sylfaen" pitchFamily="18" charset="0"/>
              </a:rPr>
              <a:t>издевательств над жертвой </a:t>
            </a:r>
            <a:r>
              <a:rPr lang="ru-RU" b="1">
                <a:latin typeface="Sylfaen" pitchFamily="18" charset="0"/>
              </a:rPr>
              <a:t>и свидетелей</a:t>
            </a:r>
            <a:r>
              <a:rPr lang="ru-RU">
                <a:latin typeface="Sylfaen" pitchFamily="18" charset="0"/>
              </a:rPr>
              <a:t>.</a:t>
            </a:r>
          </a:p>
          <a:p>
            <a:pPr algn="just">
              <a:lnSpc>
                <a:spcPct val="80000"/>
              </a:lnSpc>
            </a:pPr>
            <a:endParaRPr lang="ru-RU">
              <a:latin typeface="Sylfaen" pitchFamily="18" charset="0"/>
            </a:endParaRPr>
          </a:p>
          <a:p>
            <a:pPr algn="ctr">
              <a:lnSpc>
                <a:spcPct val="80000"/>
              </a:lnSpc>
            </a:pPr>
            <a:r>
              <a:rPr lang="ru-RU">
                <a:latin typeface="Sylfaen" pitchFamily="18" charset="0"/>
              </a:rPr>
              <a:t>	</a:t>
            </a:r>
            <a:r>
              <a:rPr lang="ru-RU" b="1" i="1">
                <a:solidFill>
                  <a:schemeClr val="bg1"/>
                </a:solidFill>
                <a:latin typeface="Sylfaen" pitchFamily="18" charset="0"/>
              </a:rPr>
              <a:t>В результате проведенного анализа необходимо прояснить следующее:</a:t>
            </a:r>
          </a:p>
          <a:p>
            <a:pPr algn="just">
              <a:lnSpc>
                <a:spcPct val="80000"/>
              </a:lnSpc>
            </a:pPr>
            <a:r>
              <a:rPr lang="ru-RU">
                <a:latin typeface="Sylfaen" pitchFamily="18" charset="0"/>
              </a:rPr>
              <a:t>—  </a:t>
            </a:r>
            <a:r>
              <a:rPr lang="ru-RU" b="1">
                <a:latin typeface="Sylfaen" pitchFamily="18" charset="0"/>
              </a:rPr>
              <a:t>реальность самого буллинга</a:t>
            </a:r>
            <a:r>
              <a:rPr lang="ru-RU">
                <a:latin typeface="Sylfaen" pitchFamily="18" charset="0"/>
              </a:rPr>
              <a:t>;</a:t>
            </a:r>
          </a:p>
          <a:p>
            <a:pPr algn="just">
              <a:lnSpc>
                <a:spcPct val="80000"/>
              </a:lnSpc>
            </a:pPr>
            <a:r>
              <a:rPr lang="ru-RU">
                <a:latin typeface="Sylfaen" pitchFamily="18" charset="0"/>
              </a:rPr>
              <a:t>—  </a:t>
            </a:r>
            <a:r>
              <a:rPr lang="ru-RU" b="1">
                <a:latin typeface="Sylfaen" pitchFamily="18" charset="0"/>
              </a:rPr>
              <a:t>условия </a:t>
            </a:r>
            <a:r>
              <a:rPr lang="ru-RU">
                <a:latin typeface="Sylfaen" pitchFamily="18" charset="0"/>
              </a:rPr>
              <a:t>осуществления (место, время); </a:t>
            </a:r>
          </a:p>
          <a:p>
            <a:pPr algn="just">
              <a:lnSpc>
                <a:spcPct val="80000"/>
              </a:lnSpc>
            </a:pPr>
            <a:r>
              <a:rPr lang="ru-RU">
                <a:latin typeface="Sylfaen" pitchFamily="18" charset="0"/>
              </a:rPr>
              <a:t>—  его </a:t>
            </a:r>
            <a:r>
              <a:rPr lang="ru-RU" b="1">
                <a:latin typeface="Sylfaen" pitchFamily="18" charset="0"/>
              </a:rPr>
              <a:t>длительность</a:t>
            </a:r>
            <a:r>
              <a:rPr lang="ru-RU">
                <a:latin typeface="Sylfaen" pitchFamily="18" charset="0"/>
              </a:rPr>
              <a:t>;</a:t>
            </a:r>
          </a:p>
          <a:p>
            <a:pPr algn="just">
              <a:lnSpc>
                <a:spcPct val="80000"/>
              </a:lnSpc>
            </a:pPr>
            <a:r>
              <a:rPr lang="ru-RU">
                <a:latin typeface="Sylfaen" pitchFamily="18" charset="0"/>
              </a:rPr>
              <a:t>—  основные </a:t>
            </a:r>
            <a:r>
              <a:rPr lang="ru-RU" b="1">
                <a:latin typeface="Sylfaen" pitchFamily="18" charset="0"/>
              </a:rPr>
              <a:t>проявления </a:t>
            </a:r>
            <a:r>
              <a:rPr lang="ru-RU">
                <a:latin typeface="Sylfaen" pitchFamily="18" charset="0"/>
              </a:rPr>
              <a:t>буллинга;</a:t>
            </a:r>
          </a:p>
          <a:p>
            <a:pPr algn="just">
              <a:lnSpc>
                <a:spcPct val="80000"/>
              </a:lnSpc>
            </a:pPr>
            <a:r>
              <a:rPr lang="ru-RU">
                <a:latin typeface="Sylfaen" pitchFamily="18" charset="0"/>
              </a:rPr>
              <a:t>—  его </a:t>
            </a:r>
            <a:r>
              <a:rPr lang="ru-RU" b="1">
                <a:latin typeface="Sylfaen" pitchFamily="18" charset="0"/>
              </a:rPr>
              <a:t>характер</a:t>
            </a:r>
            <a:r>
              <a:rPr lang="ru-RU">
                <a:latin typeface="Sylfaen" pitchFamily="18" charset="0"/>
              </a:rPr>
              <a:t> (физический, психологический, смешанный);</a:t>
            </a:r>
          </a:p>
          <a:p>
            <a:pPr algn="just">
              <a:lnSpc>
                <a:spcPct val="80000"/>
              </a:lnSpc>
            </a:pPr>
            <a:r>
              <a:rPr lang="ru-RU">
                <a:latin typeface="Sylfaen" pitchFamily="18" charset="0"/>
              </a:rPr>
              <a:t>—  </a:t>
            </a:r>
            <a:r>
              <a:rPr lang="ru-RU" b="1">
                <a:latin typeface="Sylfaen" pitchFamily="18" charset="0"/>
              </a:rPr>
              <a:t>интенсивность</a:t>
            </a:r>
            <a:r>
              <a:rPr lang="ru-RU">
                <a:latin typeface="Sylfaen" pitchFamily="18" charset="0"/>
              </a:rPr>
              <a:t> издевательств;</a:t>
            </a:r>
          </a:p>
          <a:p>
            <a:pPr algn="just">
              <a:lnSpc>
                <a:spcPct val="80000"/>
              </a:lnSpc>
            </a:pPr>
            <a:r>
              <a:rPr lang="ru-RU">
                <a:latin typeface="Sylfaen" pitchFamily="18" charset="0"/>
              </a:rPr>
              <a:t>—  их </a:t>
            </a:r>
            <a:r>
              <a:rPr lang="ru-RU" b="1">
                <a:latin typeface="Sylfaen" pitchFamily="18" charset="0"/>
              </a:rPr>
              <a:t>цель</a:t>
            </a:r>
            <a:r>
              <a:rPr lang="ru-RU">
                <a:latin typeface="Sylfaen" pitchFamily="18" charset="0"/>
              </a:rPr>
              <a:t>; </a:t>
            </a:r>
          </a:p>
          <a:p>
            <a:pPr algn="just">
              <a:lnSpc>
                <a:spcPct val="80000"/>
              </a:lnSpc>
            </a:pPr>
            <a:r>
              <a:rPr lang="ru-RU">
                <a:latin typeface="Sylfaen" pitchFamily="18" charset="0"/>
              </a:rPr>
              <a:t>—  </a:t>
            </a:r>
            <a:r>
              <a:rPr lang="ru-RU" b="1">
                <a:latin typeface="Sylfaen" pitchFamily="18" charset="0"/>
              </a:rPr>
              <a:t>число </a:t>
            </a:r>
            <a:r>
              <a:rPr lang="ru-RU">
                <a:latin typeface="Sylfaen" pitchFamily="18" charset="0"/>
              </a:rPr>
              <a:t>участников;</a:t>
            </a:r>
          </a:p>
          <a:p>
            <a:pPr algn="just">
              <a:lnSpc>
                <a:spcPct val="80000"/>
              </a:lnSpc>
            </a:pPr>
            <a:r>
              <a:rPr lang="ru-RU">
                <a:latin typeface="Sylfaen" pitchFamily="18" charset="0"/>
              </a:rPr>
              <a:t>—  их </a:t>
            </a:r>
            <a:r>
              <a:rPr lang="ru-RU" b="1">
                <a:latin typeface="Sylfaen" pitchFamily="18" charset="0"/>
              </a:rPr>
              <a:t>роли:</a:t>
            </a:r>
            <a:endParaRPr lang="ru-RU">
              <a:latin typeface="Sylfaen" pitchFamily="18" charset="0"/>
            </a:endParaRPr>
          </a:p>
          <a:p>
            <a:pPr algn="just">
              <a:lnSpc>
                <a:spcPct val="80000"/>
              </a:lnSpc>
            </a:pPr>
            <a:r>
              <a:rPr lang="ru-RU">
                <a:latin typeface="Sylfaen" pitchFamily="18" charset="0"/>
              </a:rPr>
              <a:t>	1. </a:t>
            </a:r>
            <a:r>
              <a:rPr lang="ru-RU" i="1">
                <a:latin typeface="Sylfaen" pitchFamily="18" charset="0"/>
              </a:rPr>
              <a:t>агрессор </a:t>
            </a:r>
            <a:r>
              <a:rPr lang="ru-RU">
                <a:latin typeface="Sylfaen" pitchFamily="18" charset="0"/>
              </a:rPr>
              <a:t>– человек, который преследует и запугивает жертву.</a:t>
            </a:r>
          </a:p>
          <a:p>
            <a:pPr algn="just">
              <a:lnSpc>
                <a:spcPct val="80000"/>
              </a:lnSpc>
            </a:pPr>
            <a:r>
              <a:rPr lang="ru-RU">
                <a:latin typeface="Sylfaen" pitchFamily="18" charset="0"/>
              </a:rPr>
              <a:t>	2. </a:t>
            </a:r>
            <a:r>
              <a:rPr lang="ru-RU" i="1">
                <a:latin typeface="Sylfaen" pitchFamily="18" charset="0"/>
              </a:rPr>
              <a:t>жертва </a:t>
            </a:r>
            <a:r>
              <a:rPr lang="ru-RU">
                <a:latin typeface="Sylfaen" pitchFamily="18" charset="0"/>
              </a:rPr>
              <a:t>– человек, который подвергается агрессии.</a:t>
            </a:r>
          </a:p>
          <a:p>
            <a:pPr algn="just">
              <a:lnSpc>
                <a:spcPct val="80000"/>
              </a:lnSpc>
            </a:pPr>
            <a:r>
              <a:rPr lang="ru-RU">
                <a:latin typeface="Sylfaen" pitchFamily="18" charset="0"/>
              </a:rPr>
              <a:t>	3. </a:t>
            </a:r>
            <a:r>
              <a:rPr lang="ru-RU" i="1">
                <a:latin typeface="Sylfaen" pitchFamily="18" charset="0"/>
              </a:rPr>
              <a:t>защитник</a:t>
            </a:r>
            <a:r>
              <a:rPr lang="ru-RU">
                <a:latin typeface="Sylfaen" pitchFamily="18" charset="0"/>
              </a:rPr>
              <a:t> – человек, находящийся на стороне жертвы и пытающийся оградить её от агрессии.</a:t>
            </a:r>
          </a:p>
          <a:p>
            <a:pPr algn="just">
              <a:lnSpc>
                <a:spcPct val="80000"/>
              </a:lnSpc>
            </a:pPr>
            <a:r>
              <a:rPr lang="ru-RU">
                <a:latin typeface="Sylfaen" pitchFamily="18" charset="0"/>
              </a:rPr>
              <a:t>	4. </a:t>
            </a:r>
            <a:r>
              <a:rPr lang="ru-RU" i="1">
                <a:latin typeface="Sylfaen" pitchFamily="18" charset="0"/>
              </a:rPr>
              <a:t>сторонник </a:t>
            </a:r>
            <a:r>
              <a:rPr lang="ru-RU">
                <a:latin typeface="Sylfaen" pitchFamily="18" charset="0"/>
              </a:rPr>
              <a:t>- человек, находящийся на стороне агрессора, непосредственно не участвующий в издевательствах, но и не препятствующий им.</a:t>
            </a:r>
          </a:p>
          <a:p>
            <a:pPr algn="just">
              <a:lnSpc>
                <a:spcPct val="80000"/>
              </a:lnSpc>
            </a:pPr>
            <a:r>
              <a:rPr lang="ru-RU">
                <a:latin typeface="Sylfaen" pitchFamily="18" charset="0"/>
              </a:rPr>
              <a:t>	5. </a:t>
            </a:r>
            <a:r>
              <a:rPr lang="ru-RU" i="1">
                <a:latin typeface="Sylfaen" pitchFamily="18" charset="0"/>
              </a:rPr>
              <a:t>наблюдатель </a:t>
            </a:r>
            <a:r>
              <a:rPr lang="ru-RU">
                <a:latin typeface="Sylfaen" pitchFamily="18" charset="0"/>
              </a:rPr>
              <a:t>– человек, знающий о деталях агрессивного взаимодействия, издевательств и пр., но соблюдающий нейтралитет в нем.</a:t>
            </a:r>
          </a:p>
          <a:p>
            <a:pPr algn="just">
              <a:lnSpc>
                <a:spcPct val="80000"/>
              </a:lnSpc>
            </a:pPr>
            <a:r>
              <a:rPr lang="ru-RU">
                <a:latin typeface="Sylfaen" pitchFamily="18" charset="0"/>
              </a:rPr>
              <a:t>—  </a:t>
            </a:r>
            <a:r>
              <a:rPr lang="ru-RU" b="1">
                <a:latin typeface="Sylfaen" pitchFamily="18" charset="0"/>
              </a:rPr>
              <a:t>мотивацию каждого </a:t>
            </a:r>
            <a:r>
              <a:rPr lang="ru-RU">
                <a:latin typeface="Sylfaen" pitchFamily="18" charset="0"/>
              </a:rPr>
              <a:t>из них;</a:t>
            </a:r>
          </a:p>
          <a:p>
            <a:pPr algn="just">
              <a:lnSpc>
                <a:spcPct val="80000"/>
              </a:lnSpc>
            </a:pPr>
            <a:r>
              <a:rPr lang="ru-RU">
                <a:latin typeface="Sylfaen" pitchFamily="18" charset="0"/>
              </a:rPr>
              <a:t>—  при каких </a:t>
            </a:r>
            <a:r>
              <a:rPr lang="ru-RU" b="1">
                <a:latin typeface="Sylfaen" pitchFamily="18" charset="0"/>
              </a:rPr>
              <a:t>условия</a:t>
            </a:r>
            <a:r>
              <a:rPr lang="ru-RU">
                <a:latin typeface="Sylfaen" pitchFamily="18" charset="0"/>
              </a:rPr>
              <a:t>х издевательства не осуществляются;</a:t>
            </a:r>
          </a:p>
          <a:p>
            <a:pPr algn="just">
              <a:lnSpc>
                <a:spcPct val="80000"/>
              </a:lnSpc>
            </a:pPr>
            <a:r>
              <a:rPr lang="ru-RU">
                <a:latin typeface="Sylfaen" pitchFamily="18" charset="0"/>
              </a:rPr>
              <a:t>—  </a:t>
            </a:r>
            <a:r>
              <a:rPr lang="ru-RU" b="1">
                <a:latin typeface="Sylfaen" pitchFamily="18" charset="0"/>
              </a:rPr>
              <a:t>события, совпадающие с буллингом по времени</a:t>
            </a:r>
            <a:r>
              <a:rPr lang="ru-RU">
                <a:latin typeface="Sylfaen" pitchFamily="18" charset="0"/>
              </a:rPr>
              <a:t>, поскольку некоторые из них могут быть его предпосылками или следствиями;</a:t>
            </a:r>
          </a:p>
          <a:p>
            <a:pPr algn="just">
              <a:lnSpc>
                <a:spcPct val="80000"/>
              </a:lnSpc>
            </a:pPr>
            <a:r>
              <a:rPr lang="ru-RU">
                <a:latin typeface="Sylfaen" pitchFamily="18" charset="0"/>
              </a:rPr>
              <a:t>—  </a:t>
            </a:r>
            <a:r>
              <a:rPr lang="ru-RU" b="1">
                <a:latin typeface="Sylfaen" pitchFamily="18" charset="0"/>
              </a:rPr>
              <a:t>концепция ситуации, имеющаяся у каждого из участников </a:t>
            </a:r>
            <a:r>
              <a:rPr lang="ru-RU">
                <a:latin typeface="Sylfaen" pitchFamily="18" charset="0"/>
              </a:rPr>
              <a:t>травли, насилия и пр.;</a:t>
            </a:r>
          </a:p>
          <a:p>
            <a:pPr algn="just">
              <a:lnSpc>
                <a:spcPct val="80000"/>
              </a:lnSpc>
            </a:pPr>
            <a:r>
              <a:rPr lang="ru-RU">
                <a:latin typeface="Sylfaen" pitchFamily="18" charset="0"/>
              </a:rPr>
              <a:t>—  </a:t>
            </a:r>
            <a:r>
              <a:rPr lang="ru-RU" b="1">
                <a:latin typeface="Sylfaen" pitchFamily="18" charset="0"/>
              </a:rPr>
              <a:t>динамику всего происходящего</a:t>
            </a:r>
            <a:r>
              <a:rPr lang="ru-RU">
                <a:latin typeface="Sylfaen" pitchFamily="18" charset="0"/>
              </a:rPr>
              <a:t>.</a:t>
            </a:r>
          </a:p>
        </p:txBody>
      </p:sp>
      <p:sp>
        <p:nvSpPr>
          <p:cNvPr id="3" name="Прямоугольник 2"/>
          <p:cNvSpPr/>
          <p:nvPr/>
        </p:nvSpPr>
        <p:spPr>
          <a:xfrm>
            <a:off x="250825" y="6350"/>
            <a:ext cx="8785225" cy="768350"/>
          </a:xfrm>
          <a:prstGeom prst="rect">
            <a:avLst/>
          </a:prstGeom>
        </p:spPr>
        <p:txBody>
          <a:bodyPr>
            <a:spAutoFit/>
          </a:bodyPr>
          <a:lstStyle/>
          <a:p>
            <a:pPr algn="ctr" fontAlgn="auto">
              <a:spcBef>
                <a:spcPts val="0"/>
              </a:spcBef>
              <a:spcAft>
                <a:spcPts val="0"/>
              </a:spcAft>
              <a:defRPr/>
            </a:pPr>
            <a:r>
              <a:rPr lang="ru-RU" sz="2200" b="1" dirty="0">
                <a:solidFill>
                  <a:schemeClr val="accent6"/>
                </a:solidFill>
                <a:latin typeface="Garamond" pitchFamily="18" charset="0"/>
              </a:rPr>
              <a:t>Алгоритм сбора информации по факту жестоких взаимоотношений (буллинг-структура)</a:t>
            </a:r>
            <a:endParaRPr lang="ru-RU" sz="2200" dirty="0">
              <a:latin typeface="+mn-lt"/>
            </a:endParaRPr>
          </a:p>
        </p:txBody>
      </p:sp>
      <p:sp>
        <p:nvSpPr>
          <p:cNvPr id="4" name="Номер слайда 3"/>
          <p:cNvSpPr>
            <a:spLocks noGrp="1"/>
          </p:cNvSpPr>
          <p:nvPr>
            <p:ph type="sldNum" sz="quarter" idx="12"/>
          </p:nvPr>
        </p:nvSpPr>
        <p:spPr/>
        <p:txBody>
          <a:bodyPr/>
          <a:lstStyle/>
          <a:p>
            <a:pPr>
              <a:defRPr/>
            </a:pPr>
            <a:fld id="{F4CBCE45-F1BB-4964-A724-89EC09F25CFE}" type="slidenum">
              <a:rPr lang="ru-RU"/>
              <a:pPr>
                <a:defRPr/>
              </a:pPr>
              <a:t>21</a:t>
            </a:fld>
            <a:endParaRPr lang="ru-RU"/>
          </a:p>
        </p:txBody>
      </p:sp>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7890" name="Прямоугольник 1"/>
          <p:cNvSpPr>
            <a:spLocks noChangeArrowheads="1"/>
          </p:cNvSpPr>
          <p:nvPr/>
        </p:nvSpPr>
        <p:spPr bwMode="auto">
          <a:xfrm>
            <a:off x="287338" y="4763"/>
            <a:ext cx="8712200" cy="954087"/>
          </a:xfrm>
          <a:prstGeom prst="rect">
            <a:avLst/>
          </a:prstGeom>
          <a:noFill/>
          <a:ln w="9525">
            <a:noFill/>
            <a:miter lim="800000"/>
            <a:headEnd/>
            <a:tailEnd/>
          </a:ln>
        </p:spPr>
        <p:txBody>
          <a:bodyPr>
            <a:spAutoFit/>
          </a:bodyPr>
          <a:lstStyle/>
          <a:p>
            <a:pPr algn="ctr">
              <a:buFont typeface="Arial" charset="0"/>
              <a:buNone/>
            </a:pPr>
            <a:r>
              <a:rPr lang="ru-RU" sz="2800" b="1">
                <a:solidFill>
                  <a:srgbClr val="FFFF00"/>
                </a:solidFill>
                <a:latin typeface="Sylfaen" pitchFamily="18" charset="0"/>
              </a:rPr>
              <a:t>Если ребёнок подтвердил Вам в разговоре, </a:t>
            </a:r>
            <a:br>
              <a:rPr lang="ru-RU" sz="2800" b="1">
                <a:solidFill>
                  <a:srgbClr val="FFFF00"/>
                </a:solidFill>
                <a:latin typeface="Sylfaen" pitchFamily="18" charset="0"/>
              </a:rPr>
            </a:br>
            <a:r>
              <a:rPr lang="ru-RU" sz="2800" b="1">
                <a:solidFill>
                  <a:srgbClr val="FFFF00"/>
                </a:solidFill>
                <a:latin typeface="Sylfaen" pitchFamily="18" charset="0"/>
              </a:rPr>
              <a:t>что он </a:t>
            </a:r>
            <a:r>
              <a:rPr lang="ru-RU" sz="2800" b="1" i="1">
                <a:solidFill>
                  <a:srgbClr val="FFFF00"/>
                </a:solidFill>
                <a:latin typeface="Sylfaen" pitchFamily="18" charset="0"/>
              </a:rPr>
              <a:t>жертва</a:t>
            </a:r>
            <a:r>
              <a:rPr lang="ru-RU" sz="2800" b="1">
                <a:solidFill>
                  <a:srgbClr val="FFFF00"/>
                </a:solidFill>
                <a:latin typeface="Sylfaen" pitchFamily="18" charset="0"/>
              </a:rPr>
              <a:t> буллинга.</a:t>
            </a:r>
            <a:r>
              <a:rPr lang="ru-RU" sz="2000" b="1" i="1" u="sng">
                <a:solidFill>
                  <a:srgbClr val="FFFF00"/>
                </a:solidFill>
                <a:latin typeface="Times New Roman" pitchFamily="18" charset="0"/>
              </a:rPr>
              <a:t> </a:t>
            </a:r>
            <a:endParaRPr lang="ru-RU">
              <a:solidFill>
                <a:srgbClr val="FFFF00"/>
              </a:solidFill>
              <a:latin typeface="Calibri" pitchFamily="34" charset="0"/>
            </a:endParaRPr>
          </a:p>
        </p:txBody>
      </p:sp>
      <p:sp>
        <p:nvSpPr>
          <p:cNvPr id="3" name="Прямоугольник 2"/>
          <p:cNvSpPr/>
          <p:nvPr/>
        </p:nvSpPr>
        <p:spPr>
          <a:xfrm>
            <a:off x="287338" y="958850"/>
            <a:ext cx="8532812" cy="5016500"/>
          </a:xfrm>
          <a:prstGeom prst="rect">
            <a:avLst/>
          </a:prstGeom>
        </p:spPr>
        <p:txBody>
          <a:bodyPr>
            <a:spAutoFit/>
          </a:bodyPr>
          <a:lstStyle/>
          <a:p>
            <a:pPr algn="ctr" fontAlgn="auto">
              <a:spcBef>
                <a:spcPts val="0"/>
              </a:spcBef>
              <a:spcAft>
                <a:spcPts val="0"/>
              </a:spcAft>
              <a:defRPr/>
            </a:pPr>
            <a:r>
              <a:rPr lang="ru-RU" sz="2000" b="1" i="1" u="sng" dirty="0">
                <a:solidFill>
                  <a:prstClr val="black"/>
                </a:solidFill>
                <a:latin typeface="Times New Roman" pitchFamily="18" charset="0"/>
              </a:rPr>
              <a:t>Скажите</a:t>
            </a:r>
            <a:r>
              <a:rPr lang="ru-RU" sz="2000" u="sng" dirty="0">
                <a:solidFill>
                  <a:prstClr val="black"/>
                </a:solidFill>
                <a:latin typeface="Times New Roman" pitchFamily="18" charset="0"/>
              </a:rPr>
              <a:t> </a:t>
            </a:r>
            <a:r>
              <a:rPr lang="ru-RU" sz="2000" b="1" i="1" u="sng" dirty="0">
                <a:solidFill>
                  <a:prstClr val="black"/>
                </a:solidFill>
                <a:latin typeface="Times New Roman" pitchFamily="18" charset="0"/>
              </a:rPr>
              <a:t>ребёнку:</a:t>
            </a:r>
            <a:endParaRPr lang="ru-RU" sz="2000" u="sng" dirty="0">
              <a:solidFill>
                <a:prstClr val="black"/>
              </a:solidFill>
              <a:latin typeface="Times New Roman" pitchFamily="18" charset="0"/>
            </a:endParaRPr>
          </a:p>
          <a:p>
            <a:pPr marL="342900" indent="-342900" algn="just" fontAlgn="auto">
              <a:spcBef>
                <a:spcPts val="0"/>
              </a:spcBef>
              <a:spcAft>
                <a:spcPts val="0"/>
              </a:spcAft>
              <a:buFont typeface="Wingdings" pitchFamily="2" charset="2"/>
              <a:buChar char="Ø"/>
              <a:defRPr/>
            </a:pPr>
            <a:r>
              <a:rPr lang="ru-RU" sz="2000" b="1" i="1" dirty="0">
                <a:solidFill>
                  <a:prstClr val="black"/>
                </a:solidFill>
                <a:latin typeface="Times New Roman" pitchFamily="18" charset="0"/>
              </a:rPr>
              <a:t>Я тебе верю</a:t>
            </a:r>
            <a:r>
              <a:rPr lang="ru-RU" dirty="0">
                <a:solidFill>
                  <a:prstClr val="black"/>
                </a:solidFill>
                <a:latin typeface="Times New Roman" pitchFamily="18" charset="0"/>
              </a:rPr>
              <a:t> (это поможет ребёнку понять, что Вы в состоянии помочь ему с его проблемой).</a:t>
            </a:r>
          </a:p>
          <a:p>
            <a:pPr algn="just" fontAlgn="auto">
              <a:spcBef>
                <a:spcPts val="0"/>
              </a:spcBef>
              <a:spcAft>
                <a:spcPts val="0"/>
              </a:spcAft>
              <a:defRPr/>
            </a:pPr>
            <a:endParaRPr lang="ru-RU" dirty="0">
              <a:solidFill>
                <a:prstClr val="black"/>
              </a:solidFill>
              <a:latin typeface="Times New Roman" pitchFamily="18" charset="0"/>
            </a:endParaRPr>
          </a:p>
          <a:p>
            <a:pPr marL="342900" indent="-342900" algn="just" fontAlgn="auto">
              <a:spcBef>
                <a:spcPts val="0"/>
              </a:spcBef>
              <a:spcAft>
                <a:spcPts val="0"/>
              </a:spcAft>
              <a:buFont typeface="Wingdings" pitchFamily="2" charset="2"/>
              <a:buChar char="Ø"/>
              <a:defRPr/>
            </a:pPr>
            <a:r>
              <a:rPr lang="ru-RU" sz="2000" b="1" i="1" dirty="0">
                <a:solidFill>
                  <a:prstClr val="black"/>
                </a:solidFill>
                <a:latin typeface="Times New Roman" pitchFamily="18" charset="0"/>
              </a:rPr>
              <a:t>Мне жаль, что с тобой это случилось</a:t>
            </a:r>
            <a:r>
              <a:rPr lang="ru-RU" dirty="0">
                <a:solidFill>
                  <a:prstClr val="black"/>
                </a:solidFill>
                <a:latin typeface="Times New Roman" pitchFamily="18" charset="0"/>
              </a:rPr>
              <a:t> (это поможет  ребёнку понять, что Вы пытаетесь понять его чувства).</a:t>
            </a:r>
          </a:p>
          <a:p>
            <a:pPr algn="just" fontAlgn="auto">
              <a:spcBef>
                <a:spcPts val="0"/>
              </a:spcBef>
              <a:spcAft>
                <a:spcPts val="0"/>
              </a:spcAft>
              <a:defRPr/>
            </a:pPr>
            <a:endParaRPr lang="ru-RU" dirty="0">
              <a:solidFill>
                <a:prstClr val="black"/>
              </a:solidFill>
              <a:latin typeface="Times New Roman" pitchFamily="18" charset="0"/>
            </a:endParaRPr>
          </a:p>
          <a:p>
            <a:pPr marL="342900" indent="-342900" algn="just" fontAlgn="auto">
              <a:spcBef>
                <a:spcPts val="0"/>
              </a:spcBef>
              <a:spcAft>
                <a:spcPts val="0"/>
              </a:spcAft>
              <a:buFont typeface="Wingdings" pitchFamily="2" charset="2"/>
              <a:buChar char="Ø"/>
              <a:defRPr/>
            </a:pPr>
            <a:r>
              <a:rPr lang="ru-RU" sz="2000" b="1" i="1" dirty="0">
                <a:solidFill>
                  <a:prstClr val="black"/>
                </a:solidFill>
                <a:latin typeface="Times New Roman" pitchFamily="18" charset="0"/>
              </a:rPr>
              <a:t>Это не твоя вина</a:t>
            </a:r>
            <a:r>
              <a:rPr lang="ru-RU" sz="2000" i="1" dirty="0">
                <a:solidFill>
                  <a:prstClr val="black"/>
                </a:solidFill>
                <a:latin typeface="Times New Roman" pitchFamily="18" charset="0"/>
              </a:rPr>
              <a:t>.</a:t>
            </a:r>
            <a:r>
              <a:rPr lang="ru-RU" dirty="0">
                <a:solidFill>
                  <a:prstClr val="black"/>
                </a:solidFill>
                <a:latin typeface="Times New Roman" pitchFamily="18" charset="0"/>
              </a:rPr>
              <a:t>  (дайте понять ребёнку, что он не одинок в подобной ситуации: многие его сверстники сталкиваются с разными вариантами запугивания или агрессии в тот или иной момент взросления).</a:t>
            </a:r>
          </a:p>
          <a:p>
            <a:pPr algn="just" fontAlgn="auto">
              <a:spcBef>
                <a:spcPts val="0"/>
              </a:spcBef>
              <a:spcAft>
                <a:spcPts val="0"/>
              </a:spcAft>
              <a:defRPr/>
            </a:pPr>
            <a:endParaRPr lang="ru-RU" dirty="0">
              <a:solidFill>
                <a:prstClr val="black"/>
              </a:solidFill>
              <a:latin typeface="Times New Roman" pitchFamily="18" charset="0"/>
            </a:endParaRPr>
          </a:p>
          <a:p>
            <a:pPr marL="342900" indent="-342900" algn="just" fontAlgn="auto">
              <a:spcBef>
                <a:spcPts val="0"/>
              </a:spcBef>
              <a:spcAft>
                <a:spcPts val="0"/>
              </a:spcAft>
              <a:buFont typeface="Wingdings" pitchFamily="2" charset="2"/>
              <a:buChar char="Ø"/>
              <a:defRPr/>
            </a:pPr>
            <a:r>
              <a:rPr lang="ru-RU" sz="2000" b="1" i="1" dirty="0">
                <a:solidFill>
                  <a:prstClr val="black"/>
                </a:solidFill>
                <a:latin typeface="Times New Roman" pitchFamily="18" charset="0"/>
              </a:rPr>
              <a:t>Хорошо, что ты мне об этом сказал</a:t>
            </a:r>
            <a:r>
              <a:rPr lang="ru-RU" b="1" i="1" dirty="0">
                <a:solidFill>
                  <a:prstClr val="black"/>
                </a:solidFill>
                <a:latin typeface="Times New Roman" pitchFamily="18" charset="0"/>
              </a:rPr>
              <a:t> </a:t>
            </a:r>
            <a:r>
              <a:rPr lang="ru-RU" dirty="0">
                <a:solidFill>
                  <a:prstClr val="black"/>
                </a:solidFill>
                <a:latin typeface="Times New Roman" pitchFamily="18" charset="0"/>
              </a:rPr>
              <a:t>(это поможет  ребёнку понять, что он правильно сделал, обратившись за помощью и поддержкой).</a:t>
            </a:r>
          </a:p>
          <a:p>
            <a:pPr marL="342900" indent="-342900" algn="just" fontAlgn="auto">
              <a:spcBef>
                <a:spcPts val="0"/>
              </a:spcBef>
              <a:spcAft>
                <a:spcPts val="0"/>
              </a:spcAft>
              <a:buFont typeface="Wingdings" pitchFamily="2" charset="2"/>
              <a:buChar char="Ø"/>
              <a:defRPr/>
            </a:pPr>
            <a:endParaRPr lang="ru-RU" dirty="0">
              <a:solidFill>
                <a:prstClr val="black"/>
              </a:solidFill>
              <a:latin typeface="Times New Roman" pitchFamily="18" charset="0"/>
            </a:endParaRPr>
          </a:p>
          <a:p>
            <a:pPr marL="342900" indent="-342900" algn="just" fontAlgn="auto">
              <a:spcBef>
                <a:spcPts val="0"/>
              </a:spcBef>
              <a:spcAft>
                <a:spcPts val="0"/>
              </a:spcAft>
              <a:buFont typeface="Wingdings" pitchFamily="2" charset="2"/>
              <a:buChar char="Ø"/>
              <a:defRPr/>
            </a:pPr>
            <a:r>
              <a:rPr lang="ru-RU" sz="2000" b="1" i="1" dirty="0">
                <a:solidFill>
                  <a:prstClr val="black"/>
                </a:solidFill>
                <a:latin typeface="Times New Roman" pitchFamily="18" charset="0"/>
              </a:rPr>
              <a:t>Я люблю тебя</a:t>
            </a:r>
            <a:r>
              <a:rPr lang="ru-RU" dirty="0">
                <a:solidFill>
                  <a:prstClr val="black"/>
                </a:solidFill>
                <a:latin typeface="Times New Roman" pitchFamily="18" charset="0"/>
              </a:rPr>
              <a:t> </a:t>
            </a:r>
            <a:r>
              <a:rPr lang="ru-RU" sz="2000" b="1" i="1" dirty="0">
                <a:solidFill>
                  <a:prstClr val="black"/>
                </a:solidFill>
                <a:latin typeface="Times New Roman" pitchFamily="18" charset="0"/>
              </a:rPr>
              <a:t>и постараюсь сделать так, чтобы тебе больше не угрожала опасность</a:t>
            </a:r>
            <a:r>
              <a:rPr lang="ru-RU" dirty="0">
                <a:solidFill>
                  <a:prstClr val="black"/>
                </a:solidFill>
                <a:latin typeface="Times New Roman" pitchFamily="18" charset="0"/>
              </a:rPr>
              <a:t> (это поможет  ребёнку с надеждой посмотреть в будущее и ощутить защиту).</a:t>
            </a:r>
          </a:p>
        </p:txBody>
      </p:sp>
      <p:sp>
        <p:nvSpPr>
          <p:cNvPr id="4" name="Номер слайда 3"/>
          <p:cNvSpPr>
            <a:spLocks noGrp="1"/>
          </p:cNvSpPr>
          <p:nvPr>
            <p:ph type="sldNum" sz="quarter" idx="12"/>
          </p:nvPr>
        </p:nvSpPr>
        <p:spPr/>
        <p:txBody>
          <a:bodyPr/>
          <a:lstStyle/>
          <a:p>
            <a:pPr>
              <a:defRPr/>
            </a:pPr>
            <a:fld id="{15085FB5-AF98-4E7E-9B7B-B8DAB0613EA8}" type="slidenum">
              <a:rPr lang="ru-RU"/>
              <a:pPr>
                <a:defRPr/>
              </a:pPr>
              <a:t>22</a:t>
            </a:fld>
            <a:endParaRPr lang="ru-RU"/>
          </a:p>
        </p:txBody>
      </p:sp>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50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Прямоугольник 1"/>
          <p:cNvSpPr/>
          <p:nvPr/>
        </p:nvSpPr>
        <p:spPr>
          <a:xfrm>
            <a:off x="103188" y="0"/>
            <a:ext cx="8929687" cy="6462713"/>
          </a:xfrm>
          <a:prstGeom prst="rect">
            <a:avLst/>
          </a:prstGeom>
        </p:spPr>
        <p:txBody>
          <a:bodyPr>
            <a:spAutoFit/>
          </a:bodyPr>
          <a:lstStyle/>
          <a:p>
            <a:pPr indent="177800" algn="ctr" fontAlgn="auto">
              <a:spcBef>
                <a:spcPts val="0"/>
              </a:spcBef>
              <a:spcAft>
                <a:spcPts val="0"/>
              </a:spcAft>
              <a:defRPr/>
            </a:pPr>
            <a:r>
              <a:rPr lang="ru-RU" sz="2800" i="1" u="sng" dirty="0">
                <a:solidFill>
                  <a:srgbClr val="FFC000"/>
                </a:solidFill>
                <a:latin typeface="Sylfaen" pitchFamily="18" charset="0"/>
              </a:rPr>
              <a:t>Работа социального педагога по профилактике фактов жестокого обращения:</a:t>
            </a:r>
            <a:endParaRPr lang="ru-RU" sz="2800" dirty="0">
              <a:solidFill>
                <a:srgbClr val="FFC000"/>
              </a:solidFill>
              <a:latin typeface="Sylfaen" pitchFamily="18" charset="0"/>
            </a:endParaRPr>
          </a:p>
          <a:p>
            <a:pPr indent="177800" algn="just" fontAlgn="auto">
              <a:spcBef>
                <a:spcPts val="0"/>
              </a:spcBef>
              <a:spcAft>
                <a:spcPts val="0"/>
              </a:spcAft>
              <a:defRPr/>
            </a:pPr>
            <a:endParaRPr lang="ru-RU" dirty="0">
              <a:latin typeface="Sylfaen" pitchFamily="18" charset="0"/>
            </a:endParaRPr>
          </a:p>
          <a:p>
            <a:pPr marL="285750" indent="-285750" algn="just" fontAlgn="auto">
              <a:spcBef>
                <a:spcPts val="0"/>
              </a:spcBef>
              <a:spcAft>
                <a:spcPts val="0"/>
              </a:spcAft>
              <a:buFont typeface="Wingdings" pitchFamily="2" charset="2"/>
              <a:buChar char="v"/>
              <a:defRPr/>
            </a:pPr>
            <a:r>
              <a:rPr lang="ru-RU" sz="2000" dirty="0">
                <a:latin typeface="Sylfaen" pitchFamily="18" charset="0"/>
              </a:rPr>
              <a:t>Выявление учащихся группы риска:</a:t>
            </a:r>
          </a:p>
          <a:p>
            <a:pPr algn="just" fontAlgn="auto">
              <a:spcBef>
                <a:spcPts val="0"/>
              </a:spcBef>
              <a:spcAft>
                <a:spcPts val="0"/>
              </a:spcAft>
              <a:defRPr/>
            </a:pPr>
            <a:r>
              <a:rPr lang="ru-RU" sz="2000" dirty="0">
                <a:latin typeface="Sylfaen" pitchFamily="18" charset="0"/>
              </a:rPr>
              <a:t>- Изучение личных дел учащихся;</a:t>
            </a:r>
          </a:p>
          <a:p>
            <a:pPr algn="just" fontAlgn="auto">
              <a:spcBef>
                <a:spcPts val="0"/>
              </a:spcBef>
              <a:spcAft>
                <a:spcPts val="0"/>
              </a:spcAft>
              <a:defRPr/>
            </a:pPr>
            <a:r>
              <a:rPr lang="ru-RU" sz="2000" dirty="0">
                <a:latin typeface="Sylfaen" pitchFamily="18" charset="0"/>
              </a:rPr>
              <a:t>- Составление социальной карты ученика, класса;</a:t>
            </a:r>
          </a:p>
          <a:p>
            <a:pPr algn="just" fontAlgn="auto">
              <a:spcBef>
                <a:spcPts val="0"/>
              </a:spcBef>
              <a:spcAft>
                <a:spcPts val="0"/>
              </a:spcAft>
              <a:defRPr/>
            </a:pPr>
            <a:r>
              <a:rPr lang="ru-RU" sz="2000" dirty="0">
                <a:latin typeface="Sylfaen" pitchFamily="18" charset="0"/>
              </a:rPr>
              <a:t>- Определение детей «группы риска».</a:t>
            </a:r>
          </a:p>
          <a:p>
            <a:pPr marL="285750" indent="-285750" algn="just" fontAlgn="auto">
              <a:spcBef>
                <a:spcPts val="0"/>
              </a:spcBef>
              <a:spcAft>
                <a:spcPts val="0"/>
              </a:spcAft>
              <a:buFont typeface="Wingdings" pitchFamily="2" charset="2"/>
              <a:buChar char="v"/>
              <a:defRPr/>
            </a:pPr>
            <a:r>
              <a:rPr lang="ru-RU" sz="2000" dirty="0">
                <a:latin typeface="Sylfaen" pitchFamily="18" charset="0"/>
              </a:rPr>
              <a:t>Изучение психолого-педагогической особенности детей:</a:t>
            </a:r>
          </a:p>
          <a:p>
            <a:pPr algn="just" fontAlgn="auto">
              <a:spcBef>
                <a:spcPts val="0"/>
              </a:spcBef>
              <a:spcAft>
                <a:spcPts val="0"/>
              </a:spcAft>
              <a:defRPr/>
            </a:pPr>
            <a:r>
              <a:rPr lang="ru-RU" sz="2000" dirty="0">
                <a:latin typeface="Sylfaen" pitchFamily="18" charset="0"/>
              </a:rPr>
              <a:t>- Наблюдение в урочной и внеурочной деятельности через посещение уроков, кружковых занятий;</a:t>
            </a:r>
          </a:p>
          <a:p>
            <a:pPr algn="just" fontAlgn="auto">
              <a:spcBef>
                <a:spcPts val="0"/>
              </a:spcBef>
              <a:spcAft>
                <a:spcPts val="0"/>
              </a:spcAft>
              <a:defRPr/>
            </a:pPr>
            <a:r>
              <a:rPr lang="ru-RU" sz="2000" dirty="0">
                <a:latin typeface="Sylfaen" pitchFamily="18" charset="0"/>
              </a:rPr>
              <a:t>- Педагогическая характеристика обучающихся.</a:t>
            </a:r>
          </a:p>
          <a:p>
            <a:pPr marL="285750" indent="-285750" algn="just" fontAlgn="auto">
              <a:spcBef>
                <a:spcPts val="0"/>
              </a:spcBef>
              <a:spcAft>
                <a:spcPts val="0"/>
              </a:spcAft>
              <a:buFont typeface="Wingdings" pitchFamily="2" charset="2"/>
              <a:buChar char="v"/>
              <a:defRPr/>
            </a:pPr>
            <a:r>
              <a:rPr lang="ru-RU" sz="2000" dirty="0">
                <a:latin typeface="Sylfaen" pitchFamily="18" charset="0"/>
              </a:rPr>
              <a:t>Проведение анкетирования учащихся класса с целью сбора информации о имеющихся случаях жестокого обращения с детьми в семьях.</a:t>
            </a:r>
          </a:p>
          <a:p>
            <a:pPr marL="285750" indent="-285750" algn="just" fontAlgn="auto">
              <a:spcBef>
                <a:spcPts val="0"/>
              </a:spcBef>
              <a:spcAft>
                <a:spcPts val="0"/>
              </a:spcAft>
              <a:buFont typeface="Wingdings" pitchFamily="2" charset="2"/>
              <a:buChar char="v"/>
              <a:defRPr/>
            </a:pPr>
            <a:r>
              <a:rPr lang="ru-RU" sz="2000" dirty="0">
                <a:latin typeface="Sylfaen" pitchFamily="18" charset="0"/>
              </a:rPr>
              <a:t>Оказание консультационной помощи ребёнку в семье:</a:t>
            </a:r>
          </a:p>
          <a:p>
            <a:pPr algn="just" fontAlgn="auto">
              <a:spcBef>
                <a:spcPts val="0"/>
              </a:spcBef>
              <a:spcAft>
                <a:spcPts val="0"/>
              </a:spcAft>
              <a:defRPr/>
            </a:pPr>
            <a:r>
              <a:rPr lang="ru-RU" sz="2000" dirty="0">
                <a:latin typeface="Sylfaen" pitchFamily="18" charset="0"/>
              </a:rPr>
              <a:t>- Индивидуально-консультативная помощь родителям;</a:t>
            </a:r>
          </a:p>
          <a:p>
            <a:pPr algn="just" fontAlgn="auto">
              <a:spcBef>
                <a:spcPts val="0"/>
              </a:spcBef>
              <a:spcAft>
                <a:spcPts val="0"/>
              </a:spcAft>
              <a:defRPr/>
            </a:pPr>
            <a:r>
              <a:rPr lang="ru-RU" sz="2000" dirty="0">
                <a:latin typeface="Sylfaen" pitchFamily="18" charset="0"/>
              </a:rPr>
              <a:t>- Организация и проведение классных и тематических родительских собраний.</a:t>
            </a:r>
          </a:p>
          <a:p>
            <a:pPr marL="285750" indent="-285750" algn="just" fontAlgn="auto">
              <a:spcBef>
                <a:spcPts val="0"/>
              </a:spcBef>
              <a:spcAft>
                <a:spcPts val="0"/>
              </a:spcAft>
              <a:buFont typeface="Wingdings" pitchFamily="2" charset="2"/>
              <a:buChar char="v"/>
              <a:defRPr/>
            </a:pPr>
            <a:r>
              <a:rPr lang="ru-RU" sz="2000" dirty="0">
                <a:latin typeface="Sylfaen" pitchFamily="18" charset="0"/>
              </a:rPr>
              <a:t>Обращение к специалистам службы ППМС сопровождения, социальным партнёрам.</a:t>
            </a:r>
          </a:p>
          <a:p>
            <a:pPr marL="285750" indent="-285750" algn="just" fontAlgn="auto">
              <a:spcBef>
                <a:spcPts val="0"/>
              </a:spcBef>
              <a:spcAft>
                <a:spcPts val="0"/>
              </a:spcAft>
              <a:buFont typeface="Wingdings" pitchFamily="2" charset="2"/>
              <a:buChar char="v"/>
              <a:defRPr/>
            </a:pPr>
            <a:r>
              <a:rPr lang="ru-RU" sz="2000" dirty="0">
                <a:latin typeface="Sylfaen" pitchFamily="18" charset="0"/>
              </a:rPr>
              <a:t>Взаимодействие с администрацией школы.</a:t>
            </a:r>
          </a:p>
        </p:txBody>
      </p:sp>
      <p:sp>
        <p:nvSpPr>
          <p:cNvPr id="3" name="Номер слайда 2"/>
          <p:cNvSpPr>
            <a:spLocks noGrp="1"/>
          </p:cNvSpPr>
          <p:nvPr>
            <p:ph type="sldNum" sz="quarter" idx="12"/>
          </p:nvPr>
        </p:nvSpPr>
        <p:spPr/>
        <p:txBody>
          <a:bodyPr/>
          <a:lstStyle/>
          <a:p>
            <a:pPr>
              <a:defRPr/>
            </a:pPr>
            <a:fld id="{8F621A47-3885-4269-AD4A-BCBE8E93867B}" type="slidenum">
              <a:rPr lang="ru-RU"/>
              <a:pPr>
                <a:defRPr/>
              </a:pPr>
              <a:t>23</a:t>
            </a:fld>
            <a:endParaRPr lang="ru-RU"/>
          </a:p>
        </p:txBody>
      </p:sp>
    </p:spTree>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9938" name="Прямоугольник 3"/>
          <p:cNvSpPr>
            <a:spLocks noChangeArrowheads="1"/>
          </p:cNvSpPr>
          <p:nvPr/>
        </p:nvSpPr>
        <p:spPr bwMode="auto">
          <a:xfrm>
            <a:off x="179388" y="20638"/>
            <a:ext cx="8785225" cy="6632575"/>
          </a:xfrm>
          <a:prstGeom prst="rect">
            <a:avLst/>
          </a:prstGeom>
          <a:noFill/>
          <a:ln w="9525">
            <a:noFill/>
            <a:miter lim="800000"/>
            <a:headEnd/>
            <a:tailEnd/>
          </a:ln>
        </p:spPr>
        <p:txBody>
          <a:bodyPr>
            <a:spAutoFit/>
          </a:bodyPr>
          <a:lstStyle/>
          <a:p>
            <a:pPr indent="266700" algn="just"/>
            <a:r>
              <a:rPr lang="ru-RU" sz="2500" b="1">
                <a:solidFill>
                  <a:srgbClr val="FF0000"/>
                </a:solidFill>
                <a:latin typeface="Sylfaen" pitchFamily="18" charset="0"/>
              </a:rPr>
              <a:t>1 ситуация.</a:t>
            </a:r>
            <a:endParaRPr lang="ru-RU" sz="2500">
              <a:solidFill>
                <a:srgbClr val="FF0000"/>
              </a:solidFill>
              <a:latin typeface="Sylfaen" pitchFamily="18" charset="0"/>
            </a:endParaRPr>
          </a:p>
          <a:p>
            <a:pPr indent="266700" algn="just"/>
            <a:r>
              <a:rPr lang="ru-RU" sz="2500">
                <a:latin typeface="Sylfaen" pitchFamily="18" charset="0"/>
              </a:rPr>
              <a:t>Ученики 6-го класса вышли на урок физкультуры. Только Нина, осталась одна в классе, у неё была справка. Чтобы зря не проводить время, она решила рисовать и достала из сумки альбом. Карандаша и ластика у неё не оказалось. Нина решила взять из сумки лучшей подруги Иры карандаш и ластик. Она начала рисовать. После урока физкультуры прибежала Ира. Увидев, что у Нины её карандаш и ластик, она сильно рассердилась, быстро отобрала свой карандаш и ластик, разорвала на куски рисунок Нины, бросила на пол и с гневом закричала, что она воровка, что у неё нет денег даже на покупку карандаша. Ира заявила, что она больше с ней не будет дружить и скажет всем девочкам, чтобы не дружили с “воровкой”. А мальчишкам класса скажет, чтобы они обзывали её “воровкой”. Нина не ожидала от лучшей подруги такой поступок. Она закрыла лицо руками и тихо заплакала от обиды.</a:t>
            </a:r>
          </a:p>
        </p:txBody>
      </p:sp>
      <p:sp>
        <p:nvSpPr>
          <p:cNvPr id="2" name="Номер слайда 1"/>
          <p:cNvSpPr>
            <a:spLocks noGrp="1"/>
          </p:cNvSpPr>
          <p:nvPr>
            <p:ph type="sldNum" sz="quarter" idx="12"/>
          </p:nvPr>
        </p:nvSpPr>
        <p:spPr/>
        <p:txBody>
          <a:bodyPr/>
          <a:lstStyle/>
          <a:p>
            <a:pPr>
              <a:defRPr/>
            </a:pPr>
            <a:fld id="{E8A101FB-5CED-4B1F-87A4-DAAC2CBBFCBD}" type="slidenum">
              <a:rPr lang="ru-RU"/>
              <a:pPr>
                <a:defRPr/>
              </a:pPr>
              <a:t>24</a:t>
            </a:fld>
            <a:endParaRPr lang="ru-RU"/>
          </a:p>
        </p:txBody>
      </p:sp>
    </p:spTree>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40962" name="Прямоугольник 1"/>
          <p:cNvSpPr>
            <a:spLocks noChangeArrowheads="1"/>
          </p:cNvSpPr>
          <p:nvPr/>
        </p:nvSpPr>
        <p:spPr bwMode="auto">
          <a:xfrm>
            <a:off x="179388" y="765175"/>
            <a:ext cx="8640762" cy="4832350"/>
          </a:xfrm>
          <a:prstGeom prst="rect">
            <a:avLst/>
          </a:prstGeom>
          <a:noFill/>
          <a:ln w="9525">
            <a:noFill/>
            <a:miter lim="800000"/>
            <a:headEnd/>
            <a:tailEnd/>
          </a:ln>
        </p:spPr>
        <p:txBody>
          <a:bodyPr>
            <a:spAutoFit/>
          </a:bodyPr>
          <a:lstStyle/>
          <a:p>
            <a:pPr indent="266700" algn="just"/>
            <a:r>
              <a:rPr lang="ru-RU" sz="2800" b="1">
                <a:solidFill>
                  <a:srgbClr val="FF0000"/>
                </a:solidFill>
                <a:latin typeface="Sylfaen" pitchFamily="18" charset="0"/>
              </a:rPr>
              <a:t>2 ситуация.</a:t>
            </a:r>
            <a:endParaRPr lang="ru-RU" sz="2800">
              <a:solidFill>
                <a:srgbClr val="FF0000"/>
              </a:solidFill>
              <a:latin typeface="Sylfaen" pitchFamily="18" charset="0"/>
            </a:endParaRPr>
          </a:p>
          <a:p>
            <a:pPr indent="266700" algn="just"/>
            <a:r>
              <a:rPr lang="ru-RU" sz="2800">
                <a:latin typeface="Sylfaen" pitchFamily="18" charset="0"/>
              </a:rPr>
              <a:t>В восьмой класс пришёл новый ученик, и весь класс заинтересовался им. Прошло 2 недели. Новенький, его звали Гошей, шёл после уроков домой. По дороге его остановили мальчишки и потребовали деньги. Гоша ответил, что у него нет денег. Мальчишки, услышав ответ, ударили его в затылок, повалили на снег и оторвали ремешок от школьного рюкзака. Они угрожали ему что, если завтра он не отдаст деньги, то побьют его и придумают ему прозвище.</a:t>
            </a:r>
          </a:p>
        </p:txBody>
      </p:sp>
      <p:sp>
        <p:nvSpPr>
          <p:cNvPr id="3" name="Номер слайда 2"/>
          <p:cNvSpPr>
            <a:spLocks noGrp="1"/>
          </p:cNvSpPr>
          <p:nvPr>
            <p:ph type="sldNum" sz="quarter" idx="12"/>
          </p:nvPr>
        </p:nvSpPr>
        <p:spPr/>
        <p:txBody>
          <a:bodyPr/>
          <a:lstStyle/>
          <a:p>
            <a:pPr>
              <a:defRPr/>
            </a:pPr>
            <a:fld id="{CEF3B671-940C-4BE8-9B4C-81111BD57A91}" type="slidenum">
              <a:rPr lang="ru-RU"/>
              <a:pPr>
                <a:defRPr/>
              </a:pPr>
              <a:t>25</a:t>
            </a:fld>
            <a:endParaRPr lang="ru-RU"/>
          </a:p>
        </p:txBody>
      </p:sp>
    </p:spTree>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41986" name="Прямоугольник 3"/>
          <p:cNvSpPr>
            <a:spLocks noChangeArrowheads="1"/>
          </p:cNvSpPr>
          <p:nvPr/>
        </p:nvSpPr>
        <p:spPr bwMode="auto">
          <a:xfrm>
            <a:off x="179388" y="188913"/>
            <a:ext cx="8785225" cy="6094412"/>
          </a:xfrm>
          <a:prstGeom prst="rect">
            <a:avLst/>
          </a:prstGeom>
          <a:noFill/>
          <a:ln w="9525">
            <a:noFill/>
            <a:miter lim="800000"/>
            <a:headEnd/>
            <a:tailEnd/>
          </a:ln>
        </p:spPr>
        <p:txBody>
          <a:bodyPr>
            <a:spAutoFit/>
          </a:bodyPr>
          <a:lstStyle/>
          <a:p>
            <a:pPr indent="266700" algn="just"/>
            <a:r>
              <a:rPr lang="ru-RU" sz="2600" b="1">
                <a:solidFill>
                  <a:srgbClr val="FF0000"/>
                </a:solidFill>
                <a:latin typeface="Sylfaen" pitchFamily="18" charset="0"/>
              </a:rPr>
              <a:t>3 ситуация.</a:t>
            </a:r>
            <a:endParaRPr lang="ru-RU" sz="2600">
              <a:solidFill>
                <a:srgbClr val="FF0000"/>
              </a:solidFill>
              <a:latin typeface="Sylfaen" pitchFamily="18" charset="0"/>
            </a:endParaRPr>
          </a:p>
          <a:p>
            <a:pPr indent="266700" algn="just"/>
            <a:r>
              <a:rPr lang="ru-RU" sz="2600">
                <a:latin typeface="Sylfaen" pitchFamily="18" charset="0"/>
              </a:rPr>
              <a:t>Оля сегодня получила пятёрку по математике. Она с приподнятым настроением побежала домой, чтобы обрадовать отца и мать. Дома, как всегда, её ждали пьяные родители. На неё никто не обратил внимания. Когда Оля подошла к столу, чтобы пообедать, оказалось, что от обеда ничего не осталось, и ждала её только очередная тяжёлая работа в хлеву. Отец, по привычке, накричал на неё и приказал, чтобы она выгоняла коров на водопой. От обиды Оля заплакала и сказала: “Почему сами сидите, выпиваете, а меня заставляете работать”. На что отец ещё больше рассердился, стал дёргать девочку за волосы, ругаться бранными словами. А мать, вместо того, чтобы заступиться за дочку, стала запугивать тем, что ей больше не будут покупать одежду и давать карманные деньги.</a:t>
            </a:r>
          </a:p>
        </p:txBody>
      </p:sp>
      <p:sp>
        <p:nvSpPr>
          <p:cNvPr id="2" name="Номер слайда 1"/>
          <p:cNvSpPr>
            <a:spLocks noGrp="1"/>
          </p:cNvSpPr>
          <p:nvPr>
            <p:ph type="sldNum" sz="quarter" idx="12"/>
          </p:nvPr>
        </p:nvSpPr>
        <p:spPr/>
        <p:txBody>
          <a:bodyPr/>
          <a:lstStyle/>
          <a:p>
            <a:pPr>
              <a:defRPr/>
            </a:pPr>
            <a:fld id="{814629DD-1DE0-4E03-AAA1-C54AD3BC9ABD}" type="slidenum">
              <a:rPr lang="ru-RU"/>
              <a:pPr>
                <a:defRPr/>
              </a:pPr>
              <a:t>26</a:t>
            </a:fld>
            <a:endParaRPr lang="ru-RU"/>
          </a:p>
        </p:txBody>
      </p:sp>
    </p:spTree>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0">
              <a:schemeClr val="bg1">
                <a:lumMod val="5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Прямоугольник 1"/>
          <p:cNvSpPr/>
          <p:nvPr/>
        </p:nvSpPr>
        <p:spPr>
          <a:xfrm>
            <a:off x="323850" y="333375"/>
            <a:ext cx="8496300" cy="5262563"/>
          </a:xfrm>
          <a:prstGeom prst="rect">
            <a:avLst/>
          </a:prstGeom>
        </p:spPr>
        <p:txBody>
          <a:bodyPr>
            <a:spAutoFit/>
          </a:bodyPr>
          <a:lstStyle/>
          <a:p>
            <a:pPr indent="177800" fontAlgn="auto">
              <a:spcBef>
                <a:spcPts val="0"/>
              </a:spcBef>
              <a:spcAft>
                <a:spcPts val="0"/>
              </a:spcAft>
              <a:defRPr/>
            </a:pPr>
            <a:r>
              <a:rPr lang="ru-RU" sz="2800" b="1" dirty="0">
                <a:solidFill>
                  <a:srgbClr val="002060"/>
                </a:solidFill>
                <a:latin typeface="Sylfaen" pitchFamily="18" charset="0"/>
              </a:rPr>
              <a:t>Вопросы к ситуациям:</a:t>
            </a:r>
          </a:p>
          <a:p>
            <a:pPr fontAlgn="auto">
              <a:spcBef>
                <a:spcPts val="0"/>
              </a:spcBef>
              <a:spcAft>
                <a:spcPts val="0"/>
              </a:spcAft>
              <a:defRPr/>
            </a:pPr>
            <a:endParaRPr lang="ru-RU" sz="2800" dirty="0">
              <a:solidFill>
                <a:srgbClr val="002060"/>
              </a:solidFill>
              <a:latin typeface="Sylfaen" pitchFamily="18" charset="0"/>
            </a:endParaRPr>
          </a:p>
          <a:p>
            <a:pPr fontAlgn="auto">
              <a:spcBef>
                <a:spcPts val="0"/>
              </a:spcBef>
              <a:spcAft>
                <a:spcPts val="0"/>
              </a:spcAft>
              <a:defRPr/>
            </a:pPr>
            <a:r>
              <a:rPr lang="ru-RU" sz="2800" dirty="0">
                <a:solidFill>
                  <a:srgbClr val="002060"/>
                </a:solidFill>
                <a:latin typeface="Sylfaen" pitchFamily="18" charset="0"/>
              </a:rPr>
              <a:t>1</a:t>
            </a:r>
            <a:r>
              <a:rPr lang="ru-RU" sz="2800" b="1" dirty="0">
                <a:solidFill>
                  <a:srgbClr val="002060"/>
                </a:solidFill>
                <a:latin typeface="Sylfaen" pitchFamily="18" charset="0"/>
              </a:rPr>
              <a:t>. </a:t>
            </a:r>
            <a:r>
              <a:rPr lang="ru-RU" sz="2800" dirty="0">
                <a:solidFill>
                  <a:srgbClr val="002060"/>
                </a:solidFill>
                <a:latin typeface="Sylfaen" pitchFamily="18" charset="0"/>
              </a:rPr>
              <a:t>Кто является жертвой насилия, а кто – свидетелем?</a:t>
            </a:r>
          </a:p>
          <a:p>
            <a:pPr fontAlgn="auto">
              <a:spcBef>
                <a:spcPts val="0"/>
              </a:spcBef>
              <a:spcAft>
                <a:spcPts val="0"/>
              </a:spcAft>
              <a:defRPr/>
            </a:pPr>
            <a:r>
              <a:rPr lang="ru-RU" sz="2800" dirty="0">
                <a:solidFill>
                  <a:srgbClr val="002060"/>
                </a:solidFill>
                <a:latin typeface="Sylfaen" pitchFamily="18" charset="0"/>
              </a:rPr>
              <a:t>2. Какие виды насилия произошли?</a:t>
            </a:r>
          </a:p>
          <a:p>
            <a:pPr fontAlgn="auto">
              <a:spcBef>
                <a:spcPts val="0"/>
              </a:spcBef>
              <a:spcAft>
                <a:spcPts val="0"/>
              </a:spcAft>
              <a:defRPr/>
            </a:pPr>
            <a:r>
              <a:rPr lang="ru-RU" sz="2800" dirty="0">
                <a:solidFill>
                  <a:srgbClr val="002060"/>
                </a:solidFill>
                <a:latin typeface="Sylfaen" pitchFamily="18" charset="0"/>
              </a:rPr>
              <a:t>3. Какие виды и этапы насилия были реализованы?</a:t>
            </a:r>
          </a:p>
          <a:p>
            <a:pPr fontAlgn="auto">
              <a:spcBef>
                <a:spcPts val="0"/>
              </a:spcBef>
              <a:spcAft>
                <a:spcPts val="0"/>
              </a:spcAft>
              <a:defRPr/>
            </a:pPr>
            <a:r>
              <a:rPr lang="ru-RU" sz="2800" dirty="0">
                <a:solidFill>
                  <a:srgbClr val="002060"/>
                </a:solidFill>
                <a:latin typeface="Sylfaen" pitchFamily="18" charset="0"/>
              </a:rPr>
              <a:t>4. Каким может быть исход ситуации?</a:t>
            </a:r>
          </a:p>
          <a:p>
            <a:pPr fontAlgn="auto">
              <a:spcBef>
                <a:spcPts val="0"/>
              </a:spcBef>
              <a:spcAft>
                <a:spcPts val="0"/>
              </a:spcAft>
              <a:defRPr/>
            </a:pPr>
            <a:r>
              <a:rPr lang="ru-RU" sz="2800" dirty="0">
                <a:solidFill>
                  <a:srgbClr val="002060"/>
                </a:solidFill>
                <a:latin typeface="Sylfaen" pitchFamily="18" charset="0"/>
              </a:rPr>
              <a:t>5. Какой исход для девочки?</a:t>
            </a:r>
          </a:p>
          <a:p>
            <a:pPr fontAlgn="auto">
              <a:spcBef>
                <a:spcPts val="0"/>
              </a:spcBef>
              <a:spcAft>
                <a:spcPts val="0"/>
              </a:spcAft>
              <a:defRPr/>
            </a:pPr>
            <a:r>
              <a:rPr lang="ru-RU" sz="2800" dirty="0">
                <a:solidFill>
                  <a:srgbClr val="002060"/>
                </a:solidFill>
                <a:latin typeface="Sylfaen" pitchFamily="18" charset="0"/>
              </a:rPr>
              <a:t>6. Что делать в данной ситуации?</a:t>
            </a:r>
          </a:p>
          <a:p>
            <a:pPr fontAlgn="auto">
              <a:spcBef>
                <a:spcPts val="0"/>
              </a:spcBef>
              <a:spcAft>
                <a:spcPts val="0"/>
              </a:spcAft>
              <a:defRPr/>
            </a:pPr>
            <a:r>
              <a:rPr lang="ru-RU" sz="2800" dirty="0">
                <a:solidFill>
                  <a:srgbClr val="002060"/>
                </a:solidFill>
                <a:latin typeface="Sylfaen" pitchFamily="18" charset="0"/>
              </a:rPr>
              <a:t>7. К кому обратиться за помощью?</a:t>
            </a:r>
          </a:p>
          <a:p>
            <a:pPr fontAlgn="auto">
              <a:spcBef>
                <a:spcPts val="0"/>
              </a:spcBef>
              <a:spcAft>
                <a:spcPts val="0"/>
              </a:spcAft>
              <a:defRPr/>
            </a:pPr>
            <a:r>
              <a:rPr lang="ru-RU" sz="2800" dirty="0">
                <a:solidFill>
                  <a:srgbClr val="002060"/>
                </a:solidFill>
                <a:latin typeface="Sylfaen" pitchFamily="18" charset="0"/>
              </a:rPr>
              <a:t>8. Можно было предотвратить насилие?</a:t>
            </a:r>
          </a:p>
          <a:p>
            <a:pPr fontAlgn="auto">
              <a:spcBef>
                <a:spcPts val="0"/>
              </a:spcBef>
              <a:spcAft>
                <a:spcPts val="0"/>
              </a:spcAft>
              <a:defRPr/>
            </a:pPr>
            <a:r>
              <a:rPr lang="ru-RU" sz="2800" dirty="0">
                <a:solidFill>
                  <a:srgbClr val="002060"/>
                </a:solidFill>
                <a:latin typeface="Sylfaen" pitchFamily="18" charset="0"/>
              </a:rPr>
              <a:t>9. Как девочке избежать насилия?</a:t>
            </a:r>
          </a:p>
        </p:txBody>
      </p:sp>
      <p:sp>
        <p:nvSpPr>
          <p:cNvPr id="3" name="Номер слайда 2"/>
          <p:cNvSpPr>
            <a:spLocks noGrp="1"/>
          </p:cNvSpPr>
          <p:nvPr>
            <p:ph type="sldNum" sz="quarter" idx="12"/>
          </p:nvPr>
        </p:nvSpPr>
        <p:spPr/>
        <p:txBody>
          <a:bodyPr/>
          <a:lstStyle/>
          <a:p>
            <a:pPr>
              <a:defRPr/>
            </a:pPr>
            <a:fld id="{A4B30A8A-18E3-42B0-8630-DD5825732274}" type="slidenum">
              <a:rPr lang="ru-RU"/>
              <a:pPr>
                <a:defRPr/>
              </a:pPr>
              <a:t>27</a:t>
            </a:fld>
            <a:endParaRPr lang="ru-RU"/>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53000"/>
                <a:lumOff val="47000"/>
              </a:schemeClr>
            </a:gs>
            <a:gs pos="16000">
              <a:schemeClr val="tx1">
                <a:lumMod val="41000"/>
                <a:lumOff val="59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8434" name="Прямоугольник 1"/>
          <p:cNvSpPr>
            <a:spLocks noChangeArrowheads="1"/>
          </p:cNvSpPr>
          <p:nvPr/>
        </p:nvSpPr>
        <p:spPr bwMode="auto">
          <a:xfrm>
            <a:off x="107950" y="0"/>
            <a:ext cx="8928100" cy="7048500"/>
          </a:xfrm>
          <a:prstGeom prst="rect">
            <a:avLst/>
          </a:prstGeom>
          <a:noFill/>
          <a:ln w="9525">
            <a:noFill/>
            <a:miter lim="800000"/>
            <a:headEnd/>
            <a:tailEnd/>
          </a:ln>
        </p:spPr>
        <p:txBody>
          <a:bodyPr>
            <a:spAutoFit/>
          </a:bodyPr>
          <a:lstStyle/>
          <a:p>
            <a:pPr indent="268288" algn="ctr"/>
            <a:r>
              <a:rPr lang="ru-RU" sz="1400" b="1">
                <a:solidFill>
                  <a:schemeClr val="bg1"/>
                </a:solidFill>
                <a:latin typeface="Sylfaen" pitchFamily="18" charset="0"/>
              </a:rPr>
              <a:t>Международно-правовой запрет на применение в отношении ребенка насилия, жестокого или унижающего человеческое достоинство обращения закреплен в ряде международно-правовых документов ООН и Совета Европы.  </a:t>
            </a:r>
          </a:p>
          <a:p>
            <a:pPr indent="268288" algn="ctr"/>
            <a:endParaRPr lang="ru-RU" sz="800">
              <a:solidFill>
                <a:schemeClr val="bg1"/>
              </a:solidFill>
              <a:latin typeface="Sylfaen" pitchFamily="18" charset="0"/>
            </a:endParaRPr>
          </a:p>
          <a:p>
            <a:pPr indent="268288" algn="just"/>
            <a:r>
              <a:rPr lang="ru-RU" sz="1200" b="1">
                <a:latin typeface="Sylfaen" pitchFamily="18" charset="0"/>
              </a:rPr>
              <a:t>Всеобщая декларация прав человека </a:t>
            </a:r>
            <a:r>
              <a:rPr lang="ru-RU" sz="1200">
                <a:latin typeface="Sylfaen" pitchFamily="18" charset="0"/>
              </a:rPr>
              <a:t>(принята Генеральной Ассамблеей ООН 10.12.1948г.)  провозглашает в</a:t>
            </a:r>
            <a:r>
              <a:rPr lang="ru-RU" sz="1200" u="sng">
                <a:latin typeface="Sylfaen" pitchFamily="18" charset="0"/>
              </a:rPr>
              <a:t> статье 5</a:t>
            </a:r>
            <a:r>
              <a:rPr lang="ru-RU" sz="1200">
                <a:latin typeface="Sylfaen" pitchFamily="18" charset="0"/>
              </a:rPr>
              <a:t>, что никто не должен подвергаться пыткам или жестоким,  бесчеловечным или унижающим достоинство обращению и наказанию. </a:t>
            </a:r>
          </a:p>
          <a:p>
            <a:pPr indent="268288" algn="just"/>
            <a:r>
              <a:rPr lang="ru-RU" sz="1200" b="1">
                <a:latin typeface="Sylfaen" pitchFamily="18" charset="0"/>
              </a:rPr>
              <a:t>Международный пакт о гражданских и политических правах</a:t>
            </a:r>
            <a:r>
              <a:rPr lang="ru-RU" sz="1200">
                <a:latin typeface="Sylfaen" pitchFamily="18" charset="0"/>
              </a:rPr>
              <a:t> (от 16.12.1966г.) в </a:t>
            </a:r>
            <a:r>
              <a:rPr lang="ru-RU" sz="1200" u="sng">
                <a:latin typeface="Sylfaen" pitchFamily="18" charset="0"/>
              </a:rPr>
              <a:t>статье 24  </a:t>
            </a:r>
            <a:r>
              <a:rPr lang="ru-RU" sz="1200">
                <a:latin typeface="Sylfaen" pitchFamily="18" charset="0"/>
              </a:rPr>
              <a:t>устанавливает,  что каждый ребёнок безо всякой дискриминации имеет право на такие меры защиты,  которые требуются в его положении как малолетнего со стороны его семьи,  общества и государства.  </a:t>
            </a:r>
          </a:p>
          <a:p>
            <a:pPr indent="268288" algn="just"/>
            <a:r>
              <a:rPr lang="ru-RU" sz="1200" b="1">
                <a:latin typeface="Sylfaen" pitchFamily="18" charset="0"/>
              </a:rPr>
              <a:t>Всемирная декларация об обеспечении выживания,  защиты и развития детей </a:t>
            </a:r>
            <a:r>
              <a:rPr lang="ru-RU" sz="1200">
                <a:latin typeface="Sylfaen" pitchFamily="18" charset="0"/>
              </a:rPr>
              <a:t>(30.10.1990г.) – документ, в котором мировое сообщество заявило о стремлении облегчить тяжелое положение миллионов детей,  которые живут в особенно трудных условиях, -  таких,  как дети, подвергшиеся жестокому обращению,  живущие в неблагоприятных социальных условиях и подвергшиеся эксплуатации. </a:t>
            </a:r>
          </a:p>
          <a:p>
            <a:pPr indent="268288" algn="just"/>
            <a:r>
              <a:rPr lang="ru-RU" sz="1200" b="1">
                <a:latin typeface="Sylfaen" pitchFamily="18" charset="0"/>
              </a:rPr>
              <a:t>Декларация прав ребенка ООН </a:t>
            </a:r>
            <a:r>
              <a:rPr lang="ru-RU" sz="1200">
                <a:latin typeface="Sylfaen" pitchFamily="18" charset="0"/>
              </a:rPr>
              <a:t>(от 20.11.1959г.) провозгласила, что ребенок должен быть защищен от всех форм небрежного отношения,  жестокости и эксплуатации (</a:t>
            </a:r>
            <a:r>
              <a:rPr lang="ru-RU" sz="1200" u="sng">
                <a:latin typeface="Sylfaen" pitchFamily="18" charset="0"/>
              </a:rPr>
              <a:t>принцип 9</a:t>
            </a:r>
            <a:r>
              <a:rPr lang="ru-RU" sz="1200">
                <a:latin typeface="Sylfaen" pitchFamily="18" charset="0"/>
              </a:rPr>
              <a:t>). </a:t>
            </a:r>
          </a:p>
          <a:p>
            <a:pPr indent="268288" algn="just"/>
            <a:r>
              <a:rPr lang="ru-RU" sz="1200" b="1">
                <a:latin typeface="Sylfaen" pitchFamily="18" charset="0"/>
              </a:rPr>
              <a:t>Конвенция ООН о правах ребенка </a:t>
            </a:r>
            <a:r>
              <a:rPr lang="ru-RU" sz="1200">
                <a:latin typeface="Sylfaen" pitchFamily="18" charset="0"/>
              </a:rPr>
              <a:t>(одобрена Генеральной Ассамблеей ООН в 1989  г.)  –  основной международный правовой документ,  защищающий ребенка от жестокого обращения,  где дано определение понятия «жестокое обращение»  и определены меры защиты: </a:t>
            </a:r>
          </a:p>
          <a:p>
            <a:pPr indent="268288" algn="just"/>
            <a:r>
              <a:rPr lang="ru-RU" sz="1200" u="sng">
                <a:latin typeface="Sylfaen" pitchFamily="18" charset="0"/>
              </a:rPr>
              <a:t>Статья 6 </a:t>
            </a:r>
            <a:r>
              <a:rPr lang="ru-RU" sz="1200">
                <a:latin typeface="Sylfaen" pitchFamily="18" charset="0"/>
              </a:rPr>
              <a:t>предусматривает обеспечение в максимально возможной степени выживания и здорового развития ребенка. </a:t>
            </a:r>
          </a:p>
          <a:p>
            <a:pPr indent="268288" algn="just"/>
            <a:r>
              <a:rPr lang="ru-RU" sz="1200">
                <a:latin typeface="Sylfaen" pitchFamily="18" charset="0"/>
              </a:rPr>
              <a:t>В </a:t>
            </a:r>
            <a:r>
              <a:rPr lang="ru-RU" sz="1200" u="sng">
                <a:latin typeface="Sylfaen" pitchFamily="18" charset="0"/>
              </a:rPr>
              <a:t>статье 16 </a:t>
            </a:r>
            <a:r>
              <a:rPr lang="ru-RU" sz="1200">
                <a:latin typeface="Sylfaen" pitchFamily="18" charset="0"/>
              </a:rPr>
              <a:t>говорится о том, что ни один ребенок не может быть объектом произвольного или незаконного вмешательства в осуществление его права на личную жизнь,  семейную жизнь,  неприкосновенность жилища или тайну корреспонденции или незаконного посягательства на его честь и репутацию. </a:t>
            </a:r>
          </a:p>
          <a:p>
            <a:pPr indent="268288" algn="just"/>
            <a:r>
              <a:rPr lang="ru-RU" sz="1200" u="sng">
                <a:latin typeface="Sylfaen" pitchFamily="18" charset="0"/>
              </a:rPr>
              <a:t>Статья 19</a:t>
            </a:r>
            <a:r>
              <a:rPr lang="ru-RU" sz="1200">
                <a:latin typeface="Sylfaen" pitchFamily="18" charset="0"/>
              </a:rPr>
              <a:t> дает определение понятия «жестокого обращения» и определяет меры защиты: государства-участники принимают все необходимые законодательные,  административные, социальные и просветительные меры с целью защиты ребенка от всех форм физического или психологического насилия,  оскорбления или злоупотребления,  отсутствия заботы или      небрежного обращения,  грубого обращения или эксплуатации,  включая сексуальное злоупотребление,  со стороны родителей,  законных опекунов или любого другого лица, заботящегося о ребенке. </a:t>
            </a:r>
          </a:p>
          <a:p>
            <a:pPr indent="268288" algn="just"/>
            <a:r>
              <a:rPr lang="ru-RU" sz="1200" b="1">
                <a:latin typeface="Sylfaen" pitchFamily="18" charset="0"/>
              </a:rPr>
              <a:t>Декларация ООН «О социальных и правовых принципах,  касающихся защиты и благополучия детей,  особенно при передаче детей на воспитание и их усыновлении на национальном и международном уровнях» </a:t>
            </a:r>
            <a:r>
              <a:rPr lang="ru-RU" sz="1200">
                <a:latin typeface="Sylfaen" pitchFamily="18" charset="0"/>
              </a:rPr>
              <a:t>установила,  что в случаях,  когда родители не проявляют заботы о своем ребенке или она является ненадлежащей,  то следует рассмотреть вопрос о заботе о нем со стороны родственников родителей ребенка,  о передаче ребенка на воспитание в другую семью или об усыновлении или, в случае необходимости, о помещении ребенка в специальное учреждение (ст.4).</a:t>
            </a:r>
          </a:p>
          <a:p>
            <a:pPr indent="268288" algn="just"/>
            <a:r>
              <a:rPr lang="ru-RU" sz="1200">
                <a:latin typeface="Sylfaen" pitchFamily="18" charset="0"/>
              </a:rPr>
              <a:t>Руководящие принципы ООН для предупреждения преступности среди несовершеннолетних требуют принять и обеспечить соблюдение законодательства,  запрещающего жестокое обращение с детьми и молодыми людьми и их эксплуатацию,  а также использование их как орудие в преступной деятельности (принцип 53)  и провозглашают,  что «никакой ребенок …  не должен подвергаться грубым или унижающим достоинство наказаниям в семье, школе, или в других учреждениях» (п.54). </a:t>
            </a:r>
          </a:p>
        </p:txBody>
      </p:sp>
      <p:sp>
        <p:nvSpPr>
          <p:cNvPr id="3" name="Номер слайда 2"/>
          <p:cNvSpPr>
            <a:spLocks noGrp="1"/>
          </p:cNvSpPr>
          <p:nvPr>
            <p:ph type="sldNum" sz="quarter" idx="12"/>
          </p:nvPr>
        </p:nvSpPr>
        <p:spPr/>
        <p:txBody>
          <a:bodyPr/>
          <a:lstStyle/>
          <a:p>
            <a:pPr>
              <a:defRPr/>
            </a:pPr>
            <a:fld id="{9D6400FE-EEC2-4E33-930F-48FD9F8260D4}" type="slidenum">
              <a:rPr lang="ru-RU"/>
              <a:pPr>
                <a:defRPr/>
              </a:pPr>
              <a:t>3</a:t>
            </a:fld>
            <a:endParaRPr lang="ru-RU"/>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61000"/>
                <a:lumOff val="39000"/>
              </a:schemeClr>
            </a:gs>
            <a:gs pos="7000">
              <a:schemeClr val="tx1">
                <a:lumMod val="49000"/>
                <a:lumOff val="51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3" name="Прямоугольник 2"/>
          <p:cNvSpPr/>
          <p:nvPr/>
        </p:nvSpPr>
        <p:spPr>
          <a:xfrm>
            <a:off x="107950" y="0"/>
            <a:ext cx="8928100" cy="6986588"/>
          </a:xfrm>
          <a:prstGeom prst="rect">
            <a:avLst/>
          </a:prstGeom>
        </p:spPr>
        <p:txBody>
          <a:bodyPr>
            <a:spAutoFit/>
          </a:bodyPr>
          <a:lstStyle/>
          <a:p>
            <a:pPr algn="ctr" fontAlgn="auto">
              <a:spcBef>
                <a:spcPts val="0"/>
              </a:spcBef>
              <a:spcAft>
                <a:spcPts val="0"/>
              </a:spcAft>
              <a:defRPr/>
            </a:pPr>
            <a:r>
              <a:rPr lang="ru-RU" sz="1400" b="1" dirty="0">
                <a:solidFill>
                  <a:schemeClr val="bg1"/>
                </a:solidFill>
                <a:latin typeface="Sylfaen" pitchFamily="18" charset="0"/>
              </a:rPr>
              <a:t>В российском законодательстве к юридическим документам,  гарантирующим право ребенка на защиту от жестокого обращения, относятся Конституция РФ, Семейный кодекс РФ, Законы РФ «Об образовании»  и «Об основных гарантиях прав ребенка в РФ»,  Уголовный Кодекс РФ и другие. </a:t>
            </a:r>
          </a:p>
          <a:p>
            <a:pPr indent="268288" algn="just" fontAlgn="auto">
              <a:spcBef>
                <a:spcPts val="0"/>
              </a:spcBef>
              <a:spcAft>
                <a:spcPts val="0"/>
              </a:spcAft>
              <a:defRPr/>
            </a:pPr>
            <a:r>
              <a:rPr lang="ru-RU" sz="1200" b="1" dirty="0">
                <a:latin typeface="Sylfaen" pitchFamily="18" charset="0"/>
              </a:rPr>
              <a:t>Конституция Российской Федерации, 1993 г.</a:t>
            </a:r>
            <a:r>
              <a:rPr lang="ru-RU" sz="1200" dirty="0">
                <a:latin typeface="Sylfaen" pitchFamily="18" charset="0"/>
              </a:rPr>
              <a:t> </a:t>
            </a:r>
          </a:p>
          <a:p>
            <a:pPr indent="268288" algn="just" fontAlgn="auto">
              <a:spcBef>
                <a:spcPts val="0"/>
              </a:spcBef>
              <a:spcAft>
                <a:spcPts val="0"/>
              </a:spcAft>
              <a:defRPr/>
            </a:pPr>
            <a:r>
              <a:rPr lang="ru-RU" sz="1200" u="sng" dirty="0">
                <a:latin typeface="Sylfaen" pitchFamily="18" charset="0"/>
              </a:rPr>
              <a:t>Статья 38, ч.2. </a:t>
            </a:r>
            <a:r>
              <a:rPr lang="ru-RU" sz="1100" dirty="0">
                <a:latin typeface="Sylfaen" pitchFamily="18" charset="0"/>
              </a:rPr>
              <a:t>Забота о детях, их воспитание – равное право и обязанность родителей. </a:t>
            </a:r>
          </a:p>
          <a:p>
            <a:pPr indent="268288" algn="just" fontAlgn="auto">
              <a:spcBef>
                <a:spcPts val="0"/>
              </a:spcBef>
              <a:spcAft>
                <a:spcPts val="0"/>
              </a:spcAft>
              <a:defRPr/>
            </a:pPr>
            <a:endParaRPr lang="ru-RU" sz="1200" b="1" dirty="0">
              <a:latin typeface="Sylfaen" pitchFamily="18" charset="0"/>
            </a:endParaRPr>
          </a:p>
          <a:p>
            <a:pPr indent="268288" algn="just" fontAlgn="auto">
              <a:spcBef>
                <a:spcPts val="0"/>
              </a:spcBef>
              <a:spcAft>
                <a:spcPts val="0"/>
              </a:spcAft>
              <a:defRPr/>
            </a:pPr>
            <a:r>
              <a:rPr lang="ru-RU" sz="1200" b="1" dirty="0">
                <a:latin typeface="Sylfaen" pitchFamily="18" charset="0"/>
              </a:rPr>
              <a:t>Федеральный Закон от 24 июля 1998 года №124-ФЗ «Об основных гарантиях прав ребенка в Российской Федерации» </a:t>
            </a:r>
          </a:p>
          <a:p>
            <a:pPr indent="92075" algn="just" fontAlgn="auto">
              <a:spcBef>
                <a:spcPts val="0"/>
              </a:spcBef>
              <a:spcAft>
                <a:spcPts val="0"/>
              </a:spcAft>
              <a:defRPr/>
            </a:pPr>
            <a:r>
              <a:rPr lang="ru-RU" sz="1200" u="sng" dirty="0">
                <a:latin typeface="Sylfaen" pitchFamily="18" charset="0"/>
              </a:rPr>
              <a:t>Статья 14  </a:t>
            </a:r>
            <a:r>
              <a:rPr lang="ru-RU" sz="1100" dirty="0">
                <a:latin typeface="Sylfaen" pitchFamily="18" charset="0"/>
              </a:rPr>
              <a:t>закона гласит,  что жестокое обращение с детьми,  физическое или психологическое насилие над ними запрещены. </a:t>
            </a:r>
          </a:p>
          <a:p>
            <a:pPr indent="268288" algn="just" fontAlgn="auto">
              <a:spcBef>
                <a:spcPts val="0"/>
              </a:spcBef>
              <a:spcAft>
                <a:spcPts val="0"/>
              </a:spcAft>
              <a:defRPr/>
            </a:pPr>
            <a:endParaRPr lang="ru-RU" sz="1200" b="1" dirty="0">
              <a:latin typeface="Sylfaen" pitchFamily="18" charset="0"/>
            </a:endParaRPr>
          </a:p>
          <a:p>
            <a:pPr indent="268288" algn="just" fontAlgn="auto">
              <a:spcBef>
                <a:spcPts val="0"/>
              </a:spcBef>
              <a:spcAft>
                <a:spcPts val="0"/>
              </a:spcAft>
              <a:defRPr/>
            </a:pPr>
            <a:r>
              <a:rPr lang="ru-RU" sz="1200" b="1" dirty="0">
                <a:latin typeface="Sylfaen" pitchFamily="18" charset="0"/>
              </a:rPr>
              <a:t>Закон Российской Федерации от 10  июля 1992  года №3266-1 «Об образовании». </a:t>
            </a:r>
          </a:p>
          <a:p>
            <a:pPr indent="268288" algn="just" fontAlgn="auto">
              <a:spcBef>
                <a:spcPts val="0"/>
              </a:spcBef>
              <a:spcAft>
                <a:spcPts val="0"/>
              </a:spcAft>
              <a:defRPr/>
            </a:pPr>
            <a:r>
              <a:rPr lang="ru-RU" sz="1200" u="sng" dirty="0">
                <a:latin typeface="Sylfaen" pitchFamily="18" charset="0"/>
              </a:rPr>
              <a:t>В статье 5  </a:t>
            </a:r>
            <a:r>
              <a:rPr lang="ru-RU" sz="1100" dirty="0">
                <a:latin typeface="Sylfaen" pitchFamily="18" charset="0"/>
              </a:rPr>
              <a:t>утверждено право детей,  обучающихся во всех образовательных учреждениях, на «уважение их человеческого достоинства». </a:t>
            </a:r>
          </a:p>
          <a:p>
            <a:pPr indent="268288" algn="just" fontAlgn="auto">
              <a:spcBef>
                <a:spcPts val="0"/>
              </a:spcBef>
              <a:spcAft>
                <a:spcPts val="0"/>
              </a:spcAft>
              <a:defRPr/>
            </a:pPr>
            <a:r>
              <a:rPr lang="ru-RU" sz="1200" u="sng" dirty="0">
                <a:latin typeface="Sylfaen" pitchFamily="18" charset="0"/>
              </a:rPr>
              <a:t>Статьей 36  </a:t>
            </a:r>
            <a:r>
              <a:rPr lang="ru-RU" sz="1100" dirty="0">
                <a:latin typeface="Sylfaen" pitchFamily="18" charset="0"/>
              </a:rPr>
              <a:t>предусмотрено административное наказание педагогических работников за допущенное физическое или психическое «насилие над личностью обучающегося или воспитанника». </a:t>
            </a:r>
          </a:p>
          <a:p>
            <a:pPr indent="268288" algn="just" fontAlgn="auto">
              <a:spcBef>
                <a:spcPts val="0"/>
              </a:spcBef>
              <a:spcAft>
                <a:spcPts val="0"/>
              </a:spcAft>
              <a:defRPr/>
            </a:pPr>
            <a:r>
              <a:rPr lang="ru-RU" sz="1200" b="1" dirty="0">
                <a:latin typeface="Sylfaen" pitchFamily="18" charset="0"/>
              </a:rPr>
              <a:t>Федеральный закон «Об основах системы профилактики безнадзорности и правонарушений несовершеннолетних» (№120 –ФЗ от 24.06.1999г.)  </a:t>
            </a:r>
            <a:r>
              <a:rPr lang="ru-RU" sz="1100" dirty="0">
                <a:latin typeface="Sylfaen" pitchFamily="18" charset="0"/>
              </a:rPr>
              <a:t>определяет понятие «безнадзорный –  несовершеннолетний,  контроль за поведением которого,  отсутствует вследствие неисполнения или ненадлежащего исполнения обязанностей по его воспитанию,  обучению и (или)  содержанию со стороны родителей или законных представителей либо должностных лиц». К беспризорным детям закон относит безнадзорных,  не имеющих места жительства и (или) места пребывания. Закон выделяет «семьи, находящиеся в социально опасном положении»,  к которым он относит две категории семей: 1)  семьи,  имеющие детей,  находящихся в социально опасном положении; 2)  семьи,  где родители или законные представители несовершеннолетних не исполняют своих обязанностей по их воспитанию,  обучению и (или)  содержанию и (или)  отрицательно влияют на их поведение либо жестоко обращаются с ними. </a:t>
            </a:r>
          </a:p>
          <a:p>
            <a:pPr indent="268288" algn="just" fontAlgn="auto">
              <a:spcBef>
                <a:spcPts val="0"/>
              </a:spcBef>
              <a:spcAft>
                <a:spcPts val="0"/>
              </a:spcAft>
              <a:defRPr/>
            </a:pPr>
            <a:r>
              <a:rPr lang="ru-RU" sz="1200" b="1" dirty="0">
                <a:latin typeface="Sylfaen" pitchFamily="18" charset="0"/>
              </a:rPr>
              <a:t>Семейный кодекс Российской Федерации от 29  декабря 1995  года №223-ФЗ </a:t>
            </a:r>
            <a:r>
              <a:rPr lang="ru-RU" sz="1200" dirty="0">
                <a:latin typeface="Sylfaen" pitchFamily="18" charset="0"/>
              </a:rPr>
              <a:t>(с изменениями на 2 января 2000 года):</a:t>
            </a:r>
          </a:p>
          <a:p>
            <a:pPr indent="268288" algn="just" fontAlgn="auto">
              <a:spcBef>
                <a:spcPts val="0"/>
              </a:spcBef>
              <a:spcAft>
                <a:spcPts val="0"/>
              </a:spcAft>
              <a:defRPr/>
            </a:pPr>
            <a:r>
              <a:rPr lang="ru-RU" sz="1200" u="sng" dirty="0">
                <a:latin typeface="Sylfaen" pitchFamily="18" charset="0"/>
              </a:rPr>
              <a:t>Статья 54 </a:t>
            </a:r>
            <a:r>
              <a:rPr lang="ru-RU" sz="1100" dirty="0">
                <a:latin typeface="Sylfaen" pitchFamily="18" charset="0"/>
              </a:rPr>
              <a:t>«Право ребенка жить и воспитываться в семье» утверждает право ребенка на уважение его человеческого достоинства. </a:t>
            </a:r>
          </a:p>
          <a:p>
            <a:pPr indent="268288" algn="just" fontAlgn="auto">
              <a:spcBef>
                <a:spcPts val="0"/>
              </a:spcBef>
              <a:spcAft>
                <a:spcPts val="0"/>
              </a:spcAft>
              <a:defRPr/>
            </a:pPr>
            <a:r>
              <a:rPr lang="ru-RU" sz="1200" u="sng" dirty="0">
                <a:latin typeface="Sylfaen" pitchFamily="18" charset="0"/>
              </a:rPr>
              <a:t>Статья 56 </a:t>
            </a:r>
            <a:r>
              <a:rPr lang="ru-RU" sz="1100" dirty="0">
                <a:latin typeface="Sylfaen" pitchFamily="18" charset="0"/>
              </a:rPr>
              <a:t>посвящена праву ребенка на защиту своих прав и законных интересов. Ребенок имеет право и на защиту от злоупотреблений со стороны своих родителей. Так, до исполнения ему 14 лет он вправе самостоятельно обращаться в органы опеки и попечительства и другие организации по защите прав ребенка, а после 14 лет – в суд. </a:t>
            </a:r>
          </a:p>
          <a:p>
            <a:pPr indent="268288" algn="just" fontAlgn="auto">
              <a:spcBef>
                <a:spcPts val="0"/>
              </a:spcBef>
              <a:spcAft>
                <a:spcPts val="0"/>
              </a:spcAft>
              <a:defRPr/>
            </a:pPr>
            <a:r>
              <a:rPr lang="ru-RU" sz="1100" dirty="0">
                <a:latin typeface="Sylfaen" pitchFamily="18" charset="0"/>
              </a:rPr>
              <a:t>В соответствии со </a:t>
            </a:r>
            <a:r>
              <a:rPr lang="ru-RU" sz="1200" u="sng" dirty="0">
                <a:latin typeface="Sylfaen" pitchFamily="18" charset="0"/>
              </a:rPr>
              <a:t>статьей 65 </a:t>
            </a:r>
            <a:r>
              <a:rPr lang="ru-RU" sz="1100" dirty="0">
                <a:latin typeface="Sylfaen" pitchFamily="18" charset="0"/>
              </a:rPr>
              <a:t>при осуществлении родительских прав родители не вправе причинять вред физическому или психическому здоровью детей, их нравственному развитию. Способы воспитания детей должны исключать пренебрежительное,  жестокое,  грубое, унижающее человеческое достоинство обращение, оскорбление или эксплуатацию. Родители, осуществляющие родительские права в ущерб правам и интересам детей,  несут ответственность в установленном законом порядке. </a:t>
            </a:r>
          </a:p>
          <a:p>
            <a:pPr indent="268288" algn="just" fontAlgn="auto">
              <a:spcBef>
                <a:spcPts val="0"/>
              </a:spcBef>
              <a:spcAft>
                <a:spcPts val="0"/>
              </a:spcAft>
              <a:defRPr/>
            </a:pPr>
            <a:r>
              <a:rPr lang="ru-RU" sz="1200" dirty="0">
                <a:latin typeface="Sylfaen" pitchFamily="18" charset="0"/>
              </a:rPr>
              <a:t>Семейный Кодекс предусматривает «лишение родителей родительских прав» (</a:t>
            </a:r>
            <a:r>
              <a:rPr lang="ru-RU" sz="1200" u="sng" dirty="0">
                <a:latin typeface="Sylfaen" pitchFamily="18" charset="0"/>
              </a:rPr>
              <a:t>статья 69</a:t>
            </a:r>
            <a:r>
              <a:rPr lang="ru-RU" sz="1200" dirty="0">
                <a:latin typeface="Sylfaen" pitchFamily="18" charset="0"/>
              </a:rPr>
              <a:t>) </a:t>
            </a:r>
            <a:r>
              <a:rPr lang="ru-RU" sz="1100" dirty="0">
                <a:latin typeface="Sylfaen" pitchFamily="18" charset="0"/>
              </a:rPr>
              <a:t>или «ограничение родительских прав» </a:t>
            </a:r>
            <a:r>
              <a:rPr lang="ru-RU" sz="1200" dirty="0">
                <a:latin typeface="Sylfaen" pitchFamily="18" charset="0"/>
              </a:rPr>
              <a:t>(</a:t>
            </a:r>
            <a:r>
              <a:rPr lang="ru-RU" sz="1200" u="sng" dirty="0">
                <a:latin typeface="Sylfaen" pitchFamily="18" charset="0"/>
              </a:rPr>
              <a:t>статья 73</a:t>
            </a:r>
            <a:r>
              <a:rPr lang="ru-RU" sz="1200" dirty="0">
                <a:latin typeface="Sylfaen" pitchFamily="18" charset="0"/>
              </a:rPr>
              <a:t>)  </a:t>
            </a:r>
            <a:r>
              <a:rPr lang="ru-RU" sz="1100" dirty="0">
                <a:latin typeface="Sylfaen" pitchFamily="18" charset="0"/>
              </a:rPr>
              <a:t>как меры защиты детей от жестокого обращения с ними в семье. </a:t>
            </a:r>
          </a:p>
          <a:p>
            <a:pPr indent="268288" algn="just" fontAlgn="auto">
              <a:spcBef>
                <a:spcPts val="0"/>
              </a:spcBef>
              <a:spcAft>
                <a:spcPts val="0"/>
              </a:spcAft>
              <a:defRPr/>
            </a:pPr>
            <a:r>
              <a:rPr lang="ru-RU" sz="1200" u="sng" dirty="0">
                <a:latin typeface="Sylfaen" pitchFamily="18" charset="0"/>
              </a:rPr>
              <a:t>Статья 77 </a:t>
            </a:r>
            <a:r>
              <a:rPr lang="ru-RU" sz="1100" dirty="0">
                <a:latin typeface="Sylfaen" pitchFamily="18" charset="0"/>
              </a:rPr>
              <a:t>предусматривает, что при непосредственной угрозе жизни и здоровью ребенка орган опеки и попечительства вправе немедленно отобрать его у родителей... Представителем органа опеки и попечительства.  В постановлении констатируется факт пребывания несовершеннолетнего в крайне опасной для жизни и здоровья обстановке и дается указание о его немедленном отобрании. </a:t>
            </a:r>
          </a:p>
          <a:p>
            <a:pPr indent="268288" algn="just" fontAlgn="auto">
              <a:spcBef>
                <a:spcPts val="0"/>
              </a:spcBef>
              <a:spcAft>
                <a:spcPts val="0"/>
              </a:spcAft>
              <a:defRPr/>
            </a:pPr>
            <a:r>
              <a:rPr lang="ru-RU" sz="1200" b="1" dirty="0">
                <a:latin typeface="Sylfaen" pitchFamily="18" charset="0"/>
              </a:rPr>
              <a:t>Уголовный Кодекс РФ</a:t>
            </a:r>
            <a:r>
              <a:rPr lang="ru-RU" sz="1200" dirty="0">
                <a:latin typeface="Sylfaen" pitchFamily="18" charset="0"/>
              </a:rPr>
              <a:t> </a:t>
            </a:r>
            <a:r>
              <a:rPr lang="ru-RU" sz="1200" b="1" dirty="0">
                <a:latin typeface="Sylfaen" pitchFamily="18" charset="0"/>
              </a:rPr>
              <a:t>от 13 июня 1996 г. N 63-ФЗ  </a:t>
            </a:r>
            <a:r>
              <a:rPr lang="ru-RU" sz="1200" dirty="0">
                <a:latin typeface="Sylfaen" pitchFamily="18" charset="0"/>
              </a:rPr>
              <a:t>предусматривает ответственность за жестокое обращение с детьми: </a:t>
            </a:r>
          </a:p>
          <a:p>
            <a:pPr indent="268288" algn="just" fontAlgn="auto">
              <a:spcBef>
                <a:spcPts val="0"/>
              </a:spcBef>
              <a:spcAft>
                <a:spcPts val="0"/>
              </a:spcAft>
              <a:defRPr/>
            </a:pPr>
            <a:r>
              <a:rPr lang="ru-RU" sz="1200" dirty="0">
                <a:latin typeface="Sylfaen" pitchFamily="18" charset="0"/>
              </a:rPr>
              <a:t>– за совершение физического и сексуального насилия, в том числе и в отношении несовершеннолетних (</a:t>
            </a:r>
            <a:r>
              <a:rPr lang="ru-RU" sz="1200" b="1" u="sng" dirty="0">
                <a:latin typeface="Sylfaen" pitchFamily="18" charset="0"/>
              </a:rPr>
              <a:t>ст.106-136</a:t>
            </a:r>
            <a:r>
              <a:rPr lang="ru-RU" sz="1200" dirty="0">
                <a:latin typeface="Sylfaen" pitchFamily="18" charset="0"/>
              </a:rPr>
              <a:t>); </a:t>
            </a:r>
          </a:p>
          <a:p>
            <a:pPr indent="268288" algn="just" fontAlgn="auto">
              <a:spcBef>
                <a:spcPts val="0"/>
              </a:spcBef>
              <a:spcAft>
                <a:spcPts val="0"/>
              </a:spcAft>
              <a:defRPr/>
            </a:pPr>
            <a:r>
              <a:rPr lang="ru-RU" sz="1200" dirty="0">
                <a:latin typeface="Sylfaen" pitchFamily="18" charset="0"/>
              </a:rPr>
              <a:t>– за преступления против семьи и несовершеннолетних (</a:t>
            </a:r>
            <a:r>
              <a:rPr lang="ru-RU" sz="1200" b="1" u="sng" dirty="0">
                <a:latin typeface="Sylfaen" pitchFamily="18" charset="0"/>
              </a:rPr>
              <a:t>ст.150-157</a:t>
            </a:r>
            <a:r>
              <a:rPr lang="ru-RU" sz="1200" dirty="0">
                <a:latin typeface="Sylfaen" pitchFamily="18" charset="0"/>
              </a:rPr>
              <a:t>).</a:t>
            </a:r>
          </a:p>
        </p:txBody>
      </p:sp>
      <p:sp>
        <p:nvSpPr>
          <p:cNvPr id="2" name="Номер слайда 1"/>
          <p:cNvSpPr>
            <a:spLocks noGrp="1"/>
          </p:cNvSpPr>
          <p:nvPr>
            <p:ph type="sldNum" sz="quarter" idx="12"/>
          </p:nvPr>
        </p:nvSpPr>
        <p:spPr/>
        <p:txBody>
          <a:bodyPr/>
          <a:lstStyle/>
          <a:p>
            <a:pPr>
              <a:defRPr/>
            </a:pPr>
            <a:fld id="{F216FA33-26C5-429F-BCD0-B3D1FBFB9434}" type="slidenum">
              <a:rPr lang="ru-RU"/>
              <a:pPr>
                <a:defRPr/>
              </a:pPr>
              <a:t>4</a:t>
            </a:fld>
            <a:endParaRPr lang="ru-RU"/>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a:spLocks noChangeArrowheads="1"/>
          </p:cNvSpPr>
          <p:nvPr/>
        </p:nvSpPr>
        <p:spPr bwMode="auto">
          <a:xfrm>
            <a:off x="646113" y="3028950"/>
            <a:ext cx="2362200" cy="900113"/>
          </a:xfrm>
          <a:prstGeom prst="roundRect">
            <a:avLst>
              <a:gd name="adj" fmla="val 16667"/>
            </a:avLst>
          </a:prstGeom>
          <a:solidFill>
            <a:schemeClr val="bg1">
              <a:lumMod val="95000"/>
            </a:schemeClr>
          </a:solidFill>
          <a:ln>
            <a:noFill/>
          </a:ln>
          <a:extLst/>
        </p:spPr>
        <p:txBody>
          <a:bodyPr anchor="ctr"/>
          <a:lstStyle/>
          <a:p>
            <a:pPr algn="ctr" fontAlgn="auto">
              <a:spcBef>
                <a:spcPts val="0"/>
              </a:spcBef>
              <a:spcAft>
                <a:spcPts val="0"/>
              </a:spcAft>
              <a:defRPr/>
            </a:pPr>
            <a:r>
              <a:rPr lang="ru-RU" sz="3200" b="1" dirty="0">
                <a:solidFill>
                  <a:srgbClr val="00B050"/>
                </a:solidFill>
                <a:cs typeface="Arial" charset="0"/>
              </a:rPr>
              <a:t>Дом</a:t>
            </a:r>
            <a:endParaRPr lang="en-GB" sz="3200" b="1" dirty="0">
              <a:solidFill>
                <a:srgbClr val="00B050"/>
              </a:solidFill>
              <a:cs typeface="Arial" charset="0"/>
            </a:endParaRPr>
          </a:p>
        </p:txBody>
      </p:sp>
      <p:sp>
        <p:nvSpPr>
          <p:cNvPr id="3" name="Right Arrow 3"/>
          <p:cNvSpPr>
            <a:spLocks noChangeArrowheads="1"/>
          </p:cNvSpPr>
          <p:nvPr/>
        </p:nvSpPr>
        <p:spPr bwMode="auto">
          <a:xfrm>
            <a:off x="3125788" y="2984500"/>
            <a:ext cx="3048000" cy="992188"/>
          </a:xfrm>
          <a:prstGeom prst="rightArrow">
            <a:avLst>
              <a:gd name="adj1" fmla="val 82991"/>
              <a:gd name="adj2" fmla="val 52036"/>
            </a:avLst>
          </a:prstGeom>
          <a:ln/>
        </p:spPr>
        <p:style>
          <a:lnRef idx="1">
            <a:schemeClr val="accent6"/>
          </a:lnRef>
          <a:fillRef idx="2">
            <a:schemeClr val="accent6"/>
          </a:fillRef>
          <a:effectRef idx="1">
            <a:schemeClr val="accent6"/>
          </a:effectRef>
          <a:fontRef idx="minor">
            <a:schemeClr val="dk1"/>
          </a:fontRef>
        </p:style>
        <p:txBody>
          <a:bodyPr anchor="ctr">
            <a:spAutoFit/>
          </a:bodyPr>
          <a:lstStyle/>
          <a:p>
            <a:pPr marL="171450" indent="-171450" fontAlgn="auto">
              <a:spcBef>
                <a:spcPts val="0"/>
              </a:spcBef>
              <a:spcAft>
                <a:spcPts val="0"/>
              </a:spcAft>
              <a:buFont typeface="Wingdings" pitchFamily="2" charset="2"/>
              <a:buChar char="§"/>
              <a:defRPr/>
            </a:pPr>
            <a:r>
              <a:rPr lang="ru-RU" sz="1200" b="1" dirty="0">
                <a:solidFill>
                  <a:srgbClr val="000000"/>
                </a:solidFill>
                <a:latin typeface="Arial" charset="0"/>
                <a:cs typeface="Arial" charset="0"/>
              </a:rPr>
              <a:t>Родители</a:t>
            </a:r>
          </a:p>
          <a:p>
            <a:pPr marL="171450" indent="-171450" fontAlgn="auto">
              <a:spcBef>
                <a:spcPts val="0"/>
              </a:spcBef>
              <a:spcAft>
                <a:spcPts val="0"/>
              </a:spcAft>
              <a:buFont typeface="Wingdings" pitchFamily="2" charset="2"/>
              <a:buChar char="§"/>
              <a:defRPr/>
            </a:pPr>
            <a:r>
              <a:rPr lang="ru-RU" sz="1200" b="1" dirty="0">
                <a:solidFill>
                  <a:srgbClr val="000000"/>
                </a:solidFill>
                <a:latin typeface="Arial" charset="0"/>
                <a:cs typeface="Arial" charset="0"/>
              </a:rPr>
              <a:t>41% матерей</a:t>
            </a:r>
          </a:p>
          <a:p>
            <a:pPr marL="171450" indent="-171450" fontAlgn="auto">
              <a:spcBef>
                <a:spcPts val="0"/>
              </a:spcBef>
              <a:spcAft>
                <a:spcPts val="0"/>
              </a:spcAft>
              <a:buFont typeface="Wingdings" pitchFamily="2" charset="2"/>
              <a:buChar char="§"/>
              <a:defRPr/>
            </a:pPr>
            <a:r>
              <a:rPr lang="ru-RU" sz="1200" b="1" dirty="0">
                <a:solidFill>
                  <a:srgbClr val="000000"/>
                </a:solidFill>
                <a:latin typeface="Arial" charset="0"/>
                <a:cs typeface="Arial" charset="0"/>
              </a:rPr>
              <a:t>28% отцов</a:t>
            </a:r>
          </a:p>
          <a:p>
            <a:pPr marL="171450" indent="-171450" fontAlgn="auto">
              <a:spcBef>
                <a:spcPts val="0"/>
              </a:spcBef>
              <a:spcAft>
                <a:spcPts val="0"/>
              </a:spcAft>
              <a:buFont typeface="Wingdings" pitchFamily="2" charset="2"/>
              <a:buChar char="§"/>
              <a:defRPr/>
            </a:pPr>
            <a:r>
              <a:rPr lang="ru-RU" sz="1200" b="1" dirty="0">
                <a:solidFill>
                  <a:srgbClr val="000000"/>
                </a:solidFill>
                <a:latin typeface="Arial" charset="0"/>
                <a:cs typeface="Arial" charset="0"/>
              </a:rPr>
              <a:t>Телевидение/ СМИ/ Интернет</a:t>
            </a:r>
            <a:endParaRPr lang="en-GB" sz="1200" b="1" dirty="0">
              <a:solidFill>
                <a:srgbClr val="000000"/>
              </a:solidFill>
              <a:latin typeface="Arial" charset="0"/>
              <a:cs typeface="Arial" charset="0"/>
            </a:endParaRPr>
          </a:p>
        </p:txBody>
      </p:sp>
      <p:sp>
        <p:nvSpPr>
          <p:cNvPr id="4" name="Right Arrow 17"/>
          <p:cNvSpPr>
            <a:spLocks noChangeArrowheads="1"/>
          </p:cNvSpPr>
          <p:nvPr/>
        </p:nvSpPr>
        <p:spPr bwMode="auto">
          <a:xfrm>
            <a:off x="3125788" y="4119563"/>
            <a:ext cx="3048000" cy="990600"/>
          </a:xfrm>
          <a:prstGeom prst="rightArrow">
            <a:avLst>
              <a:gd name="adj1" fmla="val 82991"/>
              <a:gd name="adj2" fmla="val 52036"/>
            </a:avLst>
          </a:prstGeom>
          <a:ln/>
        </p:spPr>
        <p:style>
          <a:lnRef idx="1">
            <a:schemeClr val="accent6"/>
          </a:lnRef>
          <a:fillRef idx="2">
            <a:schemeClr val="accent6"/>
          </a:fillRef>
          <a:effectRef idx="1">
            <a:schemeClr val="accent6"/>
          </a:effectRef>
          <a:fontRef idx="minor">
            <a:schemeClr val="dk1"/>
          </a:fontRef>
        </p:style>
        <p:txBody>
          <a:bodyPr anchor="ctr">
            <a:spAutoFit/>
          </a:bodyPr>
          <a:lstStyle/>
          <a:p>
            <a:pPr marL="171450" indent="-171450" fontAlgn="auto">
              <a:spcBef>
                <a:spcPts val="0"/>
              </a:spcBef>
              <a:spcAft>
                <a:spcPts val="0"/>
              </a:spcAft>
              <a:buFont typeface="Wingdings" pitchFamily="2" charset="2"/>
              <a:buChar char="§"/>
              <a:defRPr/>
            </a:pPr>
            <a:r>
              <a:rPr lang="ru-RU" sz="1200" b="1" dirty="0">
                <a:latin typeface="Arial" charset="0"/>
                <a:cs typeface="Arial" charset="0"/>
              </a:rPr>
              <a:t>Нелегальные мигранты</a:t>
            </a:r>
          </a:p>
          <a:p>
            <a:pPr marL="171450" indent="-171450" fontAlgn="auto">
              <a:spcBef>
                <a:spcPts val="0"/>
              </a:spcBef>
              <a:spcAft>
                <a:spcPts val="0"/>
              </a:spcAft>
              <a:buFont typeface="Wingdings" pitchFamily="2" charset="2"/>
              <a:buChar char="§"/>
              <a:defRPr/>
            </a:pPr>
            <a:r>
              <a:rPr lang="ru-RU" sz="1200" b="1" dirty="0">
                <a:latin typeface="Arial" charset="0"/>
                <a:cs typeface="Arial" charset="0"/>
              </a:rPr>
              <a:t>Криминальные взрослые</a:t>
            </a:r>
          </a:p>
          <a:p>
            <a:pPr marL="171450" indent="-171450" fontAlgn="auto">
              <a:spcBef>
                <a:spcPts val="0"/>
              </a:spcBef>
              <a:spcAft>
                <a:spcPts val="0"/>
              </a:spcAft>
              <a:buFont typeface="Wingdings" pitchFamily="2" charset="2"/>
              <a:buChar char="§"/>
              <a:defRPr/>
            </a:pPr>
            <a:r>
              <a:rPr lang="ru-RU" sz="1200" b="1" dirty="0">
                <a:latin typeface="Arial" charset="0"/>
                <a:cs typeface="Arial" charset="0"/>
              </a:rPr>
              <a:t>Бездомные</a:t>
            </a:r>
          </a:p>
          <a:p>
            <a:pPr marL="171450" indent="-171450" fontAlgn="auto">
              <a:spcBef>
                <a:spcPts val="0"/>
              </a:spcBef>
              <a:spcAft>
                <a:spcPts val="0"/>
              </a:spcAft>
              <a:buFont typeface="Wingdings" pitchFamily="2" charset="2"/>
              <a:buChar char="§"/>
              <a:defRPr/>
            </a:pPr>
            <a:r>
              <a:rPr lang="ru-RU" sz="1200" b="1" dirty="0">
                <a:latin typeface="Arial" charset="0"/>
                <a:cs typeface="Arial" charset="0"/>
              </a:rPr>
              <a:t>Милиция </a:t>
            </a:r>
            <a:endParaRPr lang="en-GB" sz="1200" b="1" dirty="0">
              <a:latin typeface="Arial" charset="0"/>
              <a:cs typeface="Arial" charset="0"/>
            </a:endParaRPr>
          </a:p>
        </p:txBody>
      </p:sp>
      <p:sp>
        <p:nvSpPr>
          <p:cNvPr id="5" name="Right Arrow 18"/>
          <p:cNvSpPr>
            <a:spLocks noChangeArrowheads="1"/>
          </p:cNvSpPr>
          <p:nvPr/>
        </p:nvSpPr>
        <p:spPr bwMode="auto">
          <a:xfrm>
            <a:off x="3125788" y="5254625"/>
            <a:ext cx="3048000" cy="992188"/>
          </a:xfrm>
          <a:prstGeom prst="rightArrow">
            <a:avLst>
              <a:gd name="adj1" fmla="val 82991"/>
              <a:gd name="adj2" fmla="val 52036"/>
            </a:avLst>
          </a:prstGeom>
          <a:ln/>
        </p:spPr>
        <p:style>
          <a:lnRef idx="1">
            <a:schemeClr val="accent6"/>
          </a:lnRef>
          <a:fillRef idx="2">
            <a:schemeClr val="accent6"/>
          </a:fillRef>
          <a:effectRef idx="1">
            <a:schemeClr val="accent6"/>
          </a:effectRef>
          <a:fontRef idx="minor">
            <a:schemeClr val="dk1"/>
          </a:fontRef>
        </p:style>
        <p:txBody>
          <a:bodyPr anchor="ctr">
            <a:spAutoFit/>
          </a:bodyPr>
          <a:lstStyle/>
          <a:p>
            <a:pPr marL="171450" indent="-171450" fontAlgn="auto">
              <a:spcBef>
                <a:spcPts val="0"/>
              </a:spcBef>
              <a:spcAft>
                <a:spcPts val="0"/>
              </a:spcAft>
              <a:buFont typeface="Wingdings" pitchFamily="2" charset="2"/>
              <a:buChar char="§"/>
              <a:defRPr/>
            </a:pPr>
            <a:r>
              <a:rPr lang="ru-RU" sz="1200" b="1" dirty="0">
                <a:latin typeface="Arial" charset="0"/>
                <a:cs typeface="Arial" charset="0"/>
              </a:rPr>
              <a:t>Учителя</a:t>
            </a:r>
          </a:p>
          <a:p>
            <a:pPr marL="171450" indent="-171450" fontAlgn="auto">
              <a:spcBef>
                <a:spcPts val="0"/>
              </a:spcBef>
              <a:spcAft>
                <a:spcPts val="0"/>
              </a:spcAft>
              <a:buFont typeface="Wingdings" pitchFamily="2" charset="2"/>
              <a:buChar char="§"/>
              <a:defRPr/>
            </a:pPr>
            <a:r>
              <a:rPr lang="ru-RU" sz="1200" b="1" dirty="0">
                <a:latin typeface="Arial" charset="0"/>
                <a:cs typeface="Arial" charset="0"/>
              </a:rPr>
              <a:t>Сверстники</a:t>
            </a:r>
          </a:p>
          <a:p>
            <a:pPr marL="171450" indent="-171450" fontAlgn="auto">
              <a:spcBef>
                <a:spcPts val="0"/>
              </a:spcBef>
              <a:spcAft>
                <a:spcPts val="0"/>
              </a:spcAft>
              <a:buFont typeface="Wingdings" pitchFamily="2" charset="2"/>
              <a:buChar char="§"/>
              <a:defRPr/>
            </a:pPr>
            <a:r>
              <a:rPr lang="ru-RU" sz="1200" b="1" dirty="0">
                <a:latin typeface="Arial" charset="0"/>
                <a:cs typeface="Arial" charset="0"/>
              </a:rPr>
              <a:t>Старшеклассники</a:t>
            </a:r>
          </a:p>
          <a:p>
            <a:pPr fontAlgn="auto">
              <a:spcBef>
                <a:spcPts val="0"/>
              </a:spcBef>
              <a:spcAft>
                <a:spcPts val="0"/>
              </a:spcAft>
              <a:defRPr/>
            </a:pPr>
            <a:endParaRPr lang="ru-RU" sz="1200" b="1" dirty="0">
              <a:latin typeface="Arial" charset="0"/>
              <a:cs typeface="Arial" charset="0"/>
            </a:endParaRPr>
          </a:p>
        </p:txBody>
      </p:sp>
      <p:sp>
        <p:nvSpPr>
          <p:cNvPr id="6" name="Chevron 2"/>
          <p:cNvSpPr/>
          <p:nvPr/>
        </p:nvSpPr>
        <p:spPr bwMode="auto">
          <a:xfrm rot="5400000">
            <a:off x="1201737" y="1054104"/>
            <a:ext cx="1252538" cy="2057400"/>
          </a:xfrm>
          <a:prstGeom prst="chevron">
            <a:avLst>
              <a:gd name="adj" fmla="val 20629"/>
            </a:avLst>
          </a:prstGeom>
          <a:solidFill>
            <a:schemeClr val="bg1">
              <a:lumMod val="95000"/>
            </a:schemeClr>
          </a:solidFill>
          <a:ln w="9525" cap="flat" cmpd="sng" algn="ctr">
            <a:noFill/>
            <a:prstDash val="solid"/>
            <a:round/>
            <a:headEnd type="none" w="med" len="med"/>
            <a:tailEnd type="none" w="med" len="med"/>
          </a:ln>
          <a:effectLst/>
          <a:extLst/>
        </p:spPr>
        <p:txBody>
          <a:bodyPr vert="vert270" anchor="ctr"/>
          <a:lstStyle/>
          <a:p>
            <a:pPr algn="ctr" fontAlgn="auto">
              <a:spcBef>
                <a:spcPts val="0"/>
              </a:spcBef>
              <a:spcAft>
                <a:spcPts val="0"/>
              </a:spcAft>
              <a:defRPr/>
            </a:pPr>
            <a:r>
              <a:rPr lang="ru-RU" sz="2800" b="1" dirty="0">
                <a:solidFill>
                  <a:schemeClr val="accent6">
                    <a:lumMod val="75000"/>
                  </a:schemeClr>
                </a:solidFill>
                <a:latin typeface="Sylfaen" pitchFamily="18" charset="0"/>
                <a:cs typeface="Arial" pitchFamily="34" charset="0"/>
              </a:rPr>
              <a:t>Место</a:t>
            </a:r>
            <a:endParaRPr lang="en-GB" sz="2800" b="1" dirty="0">
              <a:solidFill>
                <a:schemeClr val="accent6">
                  <a:lumMod val="75000"/>
                </a:schemeClr>
              </a:solidFill>
              <a:latin typeface="Sylfaen" pitchFamily="18" charset="0"/>
              <a:cs typeface="Arial" pitchFamily="34" charset="0"/>
            </a:endParaRPr>
          </a:p>
        </p:txBody>
      </p:sp>
      <p:sp>
        <p:nvSpPr>
          <p:cNvPr id="7" name="Chevron 16"/>
          <p:cNvSpPr/>
          <p:nvPr/>
        </p:nvSpPr>
        <p:spPr bwMode="auto">
          <a:xfrm rot="5400000">
            <a:off x="3983037" y="1054104"/>
            <a:ext cx="1252538" cy="2057400"/>
          </a:xfrm>
          <a:prstGeom prst="chevron">
            <a:avLst>
              <a:gd name="adj" fmla="val 20629"/>
            </a:avLst>
          </a:prstGeom>
          <a:solidFill>
            <a:schemeClr val="bg1">
              <a:lumMod val="95000"/>
            </a:schemeClr>
          </a:solidFill>
          <a:ln w="9525" cap="flat" cmpd="sng" algn="ctr">
            <a:noFill/>
            <a:prstDash val="solid"/>
            <a:round/>
            <a:headEnd type="none" w="med" len="med"/>
            <a:tailEnd type="none" w="med" len="med"/>
          </a:ln>
          <a:effectLst/>
          <a:extLst/>
        </p:spPr>
        <p:txBody>
          <a:bodyPr vert="vert270" anchor="ctr"/>
          <a:lstStyle/>
          <a:p>
            <a:pPr algn="ctr" fontAlgn="auto">
              <a:spcBef>
                <a:spcPts val="0"/>
              </a:spcBef>
              <a:spcAft>
                <a:spcPts val="0"/>
              </a:spcAft>
              <a:defRPr/>
            </a:pPr>
            <a:r>
              <a:rPr lang="ru-RU" sz="2800" b="1" dirty="0">
                <a:solidFill>
                  <a:schemeClr val="accent6">
                    <a:lumMod val="75000"/>
                  </a:schemeClr>
                </a:solidFill>
                <a:latin typeface="Sylfaen" pitchFamily="18" charset="0"/>
                <a:cs typeface="Arial" pitchFamily="34" charset="0"/>
              </a:rPr>
              <a:t>Источник</a:t>
            </a:r>
            <a:endParaRPr lang="en-GB" sz="2800" b="1" dirty="0">
              <a:solidFill>
                <a:schemeClr val="accent6">
                  <a:lumMod val="75000"/>
                </a:schemeClr>
              </a:solidFill>
              <a:latin typeface="Sylfaen" pitchFamily="18" charset="0"/>
              <a:cs typeface="Arial" pitchFamily="34" charset="0"/>
            </a:endParaRPr>
          </a:p>
        </p:txBody>
      </p:sp>
      <p:sp>
        <p:nvSpPr>
          <p:cNvPr id="8" name="Chevron 17"/>
          <p:cNvSpPr/>
          <p:nvPr/>
        </p:nvSpPr>
        <p:spPr bwMode="auto">
          <a:xfrm rot="5400000">
            <a:off x="6802437" y="1054103"/>
            <a:ext cx="1252538" cy="2057400"/>
          </a:xfrm>
          <a:prstGeom prst="chevron">
            <a:avLst>
              <a:gd name="adj" fmla="val 20629"/>
            </a:avLst>
          </a:prstGeom>
          <a:solidFill>
            <a:schemeClr val="bg1">
              <a:lumMod val="95000"/>
            </a:schemeClr>
          </a:solidFill>
          <a:ln w="9525" cap="flat" cmpd="sng" algn="ctr">
            <a:noFill/>
            <a:prstDash val="solid"/>
            <a:round/>
            <a:headEnd type="none" w="med" len="med"/>
            <a:tailEnd type="none" w="med" len="med"/>
          </a:ln>
          <a:effectLst/>
          <a:extLst/>
        </p:spPr>
        <p:txBody>
          <a:bodyPr vert="vert270" anchor="ctr"/>
          <a:lstStyle/>
          <a:p>
            <a:pPr algn="ctr" fontAlgn="auto">
              <a:spcBef>
                <a:spcPts val="0"/>
              </a:spcBef>
              <a:spcAft>
                <a:spcPts val="0"/>
              </a:spcAft>
              <a:defRPr/>
            </a:pPr>
            <a:r>
              <a:rPr lang="ru-RU" sz="2800" b="1" dirty="0">
                <a:solidFill>
                  <a:schemeClr val="accent6">
                    <a:lumMod val="75000"/>
                  </a:schemeClr>
                </a:solidFill>
                <a:latin typeface="Sylfaen" pitchFamily="18" charset="0"/>
                <a:ea typeface="Batang" pitchFamily="18" charset="-127"/>
                <a:cs typeface="Arial" pitchFamily="34" charset="0"/>
              </a:rPr>
              <a:t>Вид</a:t>
            </a:r>
            <a:endParaRPr lang="en-GB" sz="2800" b="1" dirty="0">
              <a:solidFill>
                <a:schemeClr val="accent6">
                  <a:lumMod val="75000"/>
                </a:schemeClr>
              </a:solidFill>
              <a:latin typeface="Sylfaen" pitchFamily="18" charset="0"/>
              <a:ea typeface="Batang" pitchFamily="18" charset="-127"/>
              <a:cs typeface="Arial" pitchFamily="34" charset="0"/>
            </a:endParaRPr>
          </a:p>
        </p:txBody>
      </p:sp>
      <p:sp>
        <p:nvSpPr>
          <p:cNvPr id="9" name="Rounded Rectangle 18"/>
          <p:cNvSpPr>
            <a:spLocks noChangeArrowheads="1"/>
          </p:cNvSpPr>
          <p:nvPr/>
        </p:nvSpPr>
        <p:spPr bwMode="auto">
          <a:xfrm>
            <a:off x="646113" y="4165600"/>
            <a:ext cx="2362200" cy="898525"/>
          </a:xfrm>
          <a:prstGeom prst="roundRect">
            <a:avLst>
              <a:gd name="adj" fmla="val 16667"/>
            </a:avLst>
          </a:prstGeom>
          <a:solidFill>
            <a:schemeClr val="bg1">
              <a:lumMod val="95000"/>
            </a:schemeClr>
          </a:solidFill>
          <a:ln>
            <a:noFill/>
          </a:ln>
          <a:extLst/>
        </p:spPr>
        <p:txBody>
          <a:bodyPr anchor="ctr"/>
          <a:lstStyle/>
          <a:p>
            <a:pPr algn="ctr" fontAlgn="auto">
              <a:spcBef>
                <a:spcPts val="0"/>
              </a:spcBef>
              <a:spcAft>
                <a:spcPts val="0"/>
              </a:spcAft>
              <a:defRPr/>
            </a:pPr>
            <a:r>
              <a:rPr lang="ru-RU" sz="3200" b="1" dirty="0">
                <a:solidFill>
                  <a:srgbClr val="00B050"/>
                </a:solidFill>
                <a:cs typeface="Arial" charset="0"/>
              </a:rPr>
              <a:t>Улица</a:t>
            </a:r>
            <a:endParaRPr lang="en-GB" sz="3200" b="1" dirty="0">
              <a:solidFill>
                <a:srgbClr val="00B050"/>
              </a:solidFill>
              <a:cs typeface="Arial" charset="0"/>
            </a:endParaRPr>
          </a:p>
        </p:txBody>
      </p:sp>
      <p:sp>
        <p:nvSpPr>
          <p:cNvPr id="10" name="Rounded Rectangle 19"/>
          <p:cNvSpPr>
            <a:spLocks noChangeArrowheads="1"/>
          </p:cNvSpPr>
          <p:nvPr/>
        </p:nvSpPr>
        <p:spPr bwMode="auto">
          <a:xfrm>
            <a:off x="646113" y="5300663"/>
            <a:ext cx="2362200" cy="900112"/>
          </a:xfrm>
          <a:prstGeom prst="roundRect">
            <a:avLst>
              <a:gd name="adj" fmla="val 16667"/>
            </a:avLst>
          </a:prstGeom>
          <a:solidFill>
            <a:schemeClr val="bg1">
              <a:lumMod val="95000"/>
            </a:schemeClr>
          </a:solidFill>
          <a:ln>
            <a:noFill/>
          </a:ln>
          <a:extLst/>
        </p:spPr>
        <p:txBody>
          <a:bodyPr anchor="ctr"/>
          <a:lstStyle/>
          <a:p>
            <a:pPr algn="ctr" fontAlgn="auto">
              <a:spcBef>
                <a:spcPts val="0"/>
              </a:spcBef>
              <a:spcAft>
                <a:spcPts val="0"/>
              </a:spcAft>
              <a:defRPr/>
            </a:pPr>
            <a:r>
              <a:rPr lang="ru-RU" sz="3200" b="1" dirty="0">
                <a:solidFill>
                  <a:srgbClr val="00B050"/>
                </a:solidFill>
                <a:cs typeface="Arial" charset="0"/>
              </a:rPr>
              <a:t>Школа</a:t>
            </a:r>
            <a:endParaRPr lang="en-GB" sz="3200" b="1" dirty="0">
              <a:solidFill>
                <a:srgbClr val="00B050"/>
              </a:solidFill>
              <a:cs typeface="Arial" charset="0"/>
            </a:endParaRPr>
          </a:p>
        </p:txBody>
      </p:sp>
      <p:sp>
        <p:nvSpPr>
          <p:cNvPr id="11" name="Rounded Rectangle 20"/>
          <p:cNvSpPr>
            <a:spLocks noChangeArrowheads="1"/>
          </p:cNvSpPr>
          <p:nvPr/>
        </p:nvSpPr>
        <p:spPr bwMode="auto">
          <a:xfrm>
            <a:off x="6246813" y="3028950"/>
            <a:ext cx="2362200" cy="900113"/>
          </a:xfrm>
          <a:prstGeom prst="roundRect">
            <a:avLst>
              <a:gd name="adj" fmla="val 16667"/>
            </a:avLst>
          </a:prstGeom>
          <a:solidFill>
            <a:schemeClr val="bg1">
              <a:lumMod val="95000"/>
            </a:schemeClr>
          </a:solidFill>
          <a:ln>
            <a:noFill/>
          </a:ln>
          <a:extLst/>
        </p:spPr>
        <p:txBody>
          <a:bodyPr anchor="ctr"/>
          <a:lstStyle/>
          <a:p>
            <a:pPr algn="ctr" fontAlgn="auto">
              <a:spcBef>
                <a:spcPts val="0"/>
              </a:spcBef>
              <a:spcAft>
                <a:spcPts val="0"/>
              </a:spcAft>
              <a:defRPr/>
            </a:pPr>
            <a:r>
              <a:rPr lang="ru-RU" sz="1500" b="1" dirty="0">
                <a:solidFill>
                  <a:srgbClr val="00B050"/>
                </a:solidFill>
                <a:cs typeface="Arial" charset="0"/>
              </a:rPr>
              <a:t>Моральное </a:t>
            </a:r>
          </a:p>
          <a:p>
            <a:pPr algn="ctr" fontAlgn="auto">
              <a:spcBef>
                <a:spcPts val="0"/>
              </a:spcBef>
              <a:spcAft>
                <a:spcPts val="0"/>
              </a:spcAft>
              <a:defRPr/>
            </a:pPr>
            <a:r>
              <a:rPr lang="ru-RU" sz="1500" b="1" dirty="0">
                <a:solidFill>
                  <a:srgbClr val="00B050"/>
                </a:solidFill>
                <a:cs typeface="Arial" charset="0"/>
              </a:rPr>
              <a:t>насилие</a:t>
            </a:r>
          </a:p>
        </p:txBody>
      </p:sp>
      <p:sp>
        <p:nvSpPr>
          <p:cNvPr id="12" name="Rounded Rectangle 21"/>
          <p:cNvSpPr>
            <a:spLocks noChangeArrowheads="1"/>
          </p:cNvSpPr>
          <p:nvPr/>
        </p:nvSpPr>
        <p:spPr bwMode="auto">
          <a:xfrm>
            <a:off x="6246813" y="4165600"/>
            <a:ext cx="2362200" cy="898525"/>
          </a:xfrm>
          <a:prstGeom prst="roundRect">
            <a:avLst>
              <a:gd name="adj" fmla="val 16667"/>
            </a:avLst>
          </a:prstGeom>
          <a:solidFill>
            <a:schemeClr val="bg1">
              <a:lumMod val="95000"/>
            </a:schemeClr>
          </a:solidFill>
          <a:ln>
            <a:noFill/>
          </a:ln>
          <a:extLst/>
        </p:spPr>
        <p:txBody>
          <a:bodyPr anchor="ctr"/>
          <a:lstStyle/>
          <a:p>
            <a:pPr algn="ctr" fontAlgn="auto">
              <a:spcBef>
                <a:spcPts val="0"/>
              </a:spcBef>
              <a:spcAft>
                <a:spcPts val="0"/>
              </a:spcAft>
              <a:defRPr/>
            </a:pPr>
            <a:r>
              <a:rPr lang="ru-RU" sz="1500" b="1" dirty="0">
                <a:solidFill>
                  <a:srgbClr val="00B050"/>
                </a:solidFill>
                <a:cs typeface="Arial" charset="0"/>
              </a:rPr>
              <a:t>Физическое и моральное с экономическими мотивами</a:t>
            </a:r>
            <a:endParaRPr lang="en-GB" sz="1500" b="1" dirty="0">
              <a:solidFill>
                <a:srgbClr val="00B050"/>
              </a:solidFill>
              <a:cs typeface="Arial" charset="0"/>
            </a:endParaRPr>
          </a:p>
        </p:txBody>
      </p:sp>
      <p:sp>
        <p:nvSpPr>
          <p:cNvPr id="13" name="Rounded Rectangle 22"/>
          <p:cNvSpPr>
            <a:spLocks noChangeArrowheads="1"/>
          </p:cNvSpPr>
          <p:nvPr/>
        </p:nvSpPr>
        <p:spPr bwMode="auto">
          <a:xfrm>
            <a:off x="6246813" y="5300663"/>
            <a:ext cx="2362200" cy="900112"/>
          </a:xfrm>
          <a:prstGeom prst="roundRect">
            <a:avLst>
              <a:gd name="adj" fmla="val 16667"/>
            </a:avLst>
          </a:prstGeom>
          <a:solidFill>
            <a:schemeClr val="bg1">
              <a:lumMod val="95000"/>
            </a:schemeClr>
          </a:solidFill>
          <a:ln>
            <a:noFill/>
          </a:ln>
          <a:extLst/>
        </p:spPr>
        <p:txBody>
          <a:bodyPr anchor="ctr"/>
          <a:lstStyle/>
          <a:p>
            <a:pPr algn="ctr" fontAlgn="auto">
              <a:spcBef>
                <a:spcPts val="0"/>
              </a:spcBef>
              <a:spcAft>
                <a:spcPts val="0"/>
              </a:spcAft>
              <a:defRPr/>
            </a:pPr>
            <a:r>
              <a:rPr lang="ru-RU" sz="1500" b="1" dirty="0">
                <a:solidFill>
                  <a:srgbClr val="00B050"/>
                </a:solidFill>
                <a:cs typeface="Arial" charset="0"/>
              </a:rPr>
              <a:t>Моральное и физическое</a:t>
            </a:r>
            <a:endParaRPr lang="en-GB" sz="1500" b="1" dirty="0">
              <a:solidFill>
                <a:srgbClr val="00B050"/>
              </a:solidFill>
              <a:cs typeface="Arial" charset="0"/>
            </a:endParaRPr>
          </a:p>
        </p:txBody>
      </p:sp>
      <p:sp>
        <p:nvSpPr>
          <p:cNvPr id="20493" name="Прямоугольник 13"/>
          <p:cNvSpPr>
            <a:spLocks noChangeArrowheads="1"/>
          </p:cNvSpPr>
          <p:nvPr/>
        </p:nvSpPr>
        <p:spPr bwMode="auto">
          <a:xfrm>
            <a:off x="34925" y="0"/>
            <a:ext cx="9109075" cy="954088"/>
          </a:xfrm>
          <a:prstGeom prst="rect">
            <a:avLst/>
          </a:prstGeom>
          <a:noFill/>
          <a:ln w="9525">
            <a:noFill/>
            <a:miter lim="800000"/>
            <a:headEnd/>
            <a:tailEnd/>
          </a:ln>
        </p:spPr>
        <p:txBody>
          <a:bodyPr>
            <a:spAutoFit/>
          </a:bodyPr>
          <a:lstStyle/>
          <a:p>
            <a:pPr algn="ctr"/>
            <a:r>
              <a:rPr lang="ru-RU" sz="2800" b="1">
                <a:solidFill>
                  <a:schemeClr val="bg1"/>
                </a:solidFill>
                <a:latin typeface="Gungsuh"/>
                <a:ea typeface="Gungsuh"/>
                <a:cs typeface="Gungsuh"/>
              </a:rPr>
              <a:t>Основные источники и виды насилия, с которыми сталкиваются современные дети</a:t>
            </a:r>
            <a:endParaRPr lang="ru-RU" sz="2800">
              <a:solidFill>
                <a:schemeClr val="bg1"/>
              </a:solidFill>
              <a:latin typeface="Gungsuh"/>
              <a:ea typeface="Gungsuh"/>
              <a:cs typeface="Gungsuh"/>
            </a:endParaRPr>
          </a:p>
        </p:txBody>
      </p:sp>
      <p:sp>
        <p:nvSpPr>
          <p:cNvPr id="15" name="Номер слайда 14"/>
          <p:cNvSpPr>
            <a:spLocks noGrp="1"/>
          </p:cNvSpPr>
          <p:nvPr>
            <p:ph type="sldNum" sz="quarter" idx="12"/>
          </p:nvPr>
        </p:nvSpPr>
        <p:spPr/>
        <p:txBody>
          <a:bodyPr/>
          <a:lstStyle/>
          <a:p>
            <a:pPr>
              <a:defRPr/>
            </a:pPr>
            <a:fld id="{D06C24A2-B237-46D0-86F7-7E0C68439098}" type="slidenum">
              <a:rPr lang="ru-RU"/>
              <a:pPr>
                <a:defRPr/>
              </a:pPr>
              <a:t>5</a:t>
            </a:fld>
            <a:endParaRPr lang="ru-RU"/>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388" y="115888"/>
            <a:ext cx="8785225" cy="6494462"/>
          </a:xfrm>
          <a:prstGeom prst="rect">
            <a:avLst/>
          </a:prstGeom>
        </p:spPr>
        <p:txBody>
          <a:bodyPr>
            <a:spAutoFit/>
          </a:bodyPr>
          <a:lstStyle/>
          <a:p>
            <a:pPr algn="ctr" fontAlgn="auto">
              <a:spcBef>
                <a:spcPts val="0"/>
              </a:spcBef>
              <a:spcAft>
                <a:spcPts val="0"/>
              </a:spcAft>
              <a:defRPr/>
            </a:pPr>
            <a:r>
              <a:rPr lang="ru-RU" sz="2800" b="1" dirty="0">
                <a:solidFill>
                  <a:srgbClr val="FFC000"/>
                </a:solidFill>
                <a:latin typeface="Sylfaen" pitchFamily="18" charset="0"/>
              </a:rPr>
              <a:t>Формы насилия</a:t>
            </a:r>
          </a:p>
          <a:p>
            <a:pPr algn="ctr" fontAlgn="auto">
              <a:spcBef>
                <a:spcPts val="0"/>
              </a:spcBef>
              <a:spcAft>
                <a:spcPts val="0"/>
              </a:spcAft>
              <a:defRPr/>
            </a:pPr>
            <a:endParaRPr lang="ru-RU" sz="2800" dirty="0">
              <a:solidFill>
                <a:srgbClr val="FFC000"/>
              </a:solidFill>
              <a:latin typeface="Sylfaen" pitchFamily="18" charset="0"/>
            </a:endParaRPr>
          </a:p>
          <a:p>
            <a:pPr marL="342900" indent="-342900" algn="just" fontAlgn="auto">
              <a:spcBef>
                <a:spcPts val="0"/>
              </a:spcBef>
              <a:spcAft>
                <a:spcPts val="0"/>
              </a:spcAft>
              <a:buFont typeface="Wingdings" pitchFamily="2" charset="2"/>
              <a:buChar char="v"/>
              <a:defRPr/>
            </a:pPr>
            <a:r>
              <a:rPr lang="ru-RU" sz="2400" b="1" dirty="0">
                <a:solidFill>
                  <a:schemeClr val="accent6">
                    <a:lumMod val="75000"/>
                  </a:schemeClr>
                </a:solidFill>
                <a:latin typeface="Sylfaen" pitchFamily="18" charset="0"/>
              </a:rPr>
              <a:t>Физическое насилие </a:t>
            </a:r>
            <a:r>
              <a:rPr lang="ru-RU" sz="2400" dirty="0">
                <a:solidFill>
                  <a:schemeClr val="bg1"/>
                </a:solidFill>
                <a:latin typeface="Sylfaen" pitchFamily="18" charset="0"/>
              </a:rPr>
              <a:t>- это когда бьют, толкают, таскают за волосы, раздают пинки и подзатыльники.</a:t>
            </a:r>
          </a:p>
          <a:p>
            <a:pPr marL="342900" indent="-342900" algn="just" fontAlgn="auto">
              <a:spcBef>
                <a:spcPts val="0"/>
              </a:spcBef>
              <a:spcAft>
                <a:spcPts val="0"/>
              </a:spcAft>
              <a:buFont typeface="Wingdings" pitchFamily="2" charset="2"/>
              <a:buChar char="v"/>
              <a:defRPr/>
            </a:pPr>
            <a:r>
              <a:rPr lang="ru-RU" sz="2400" b="1" dirty="0">
                <a:solidFill>
                  <a:schemeClr val="accent6">
                    <a:lumMod val="75000"/>
                  </a:schemeClr>
                </a:solidFill>
                <a:latin typeface="Sylfaen" pitchFamily="18" charset="0"/>
              </a:rPr>
              <a:t>Психическое насилие</a:t>
            </a:r>
            <a:r>
              <a:rPr lang="ru-RU" sz="2400" dirty="0">
                <a:solidFill>
                  <a:srgbClr val="002060"/>
                </a:solidFill>
                <a:latin typeface="Sylfaen" pitchFamily="18" charset="0"/>
              </a:rPr>
              <a:t> </a:t>
            </a:r>
            <a:r>
              <a:rPr lang="ru-RU" sz="2400" dirty="0">
                <a:solidFill>
                  <a:schemeClr val="bg1"/>
                </a:solidFill>
                <a:latin typeface="Sylfaen" pitchFamily="18" charset="0"/>
              </a:rPr>
              <a:t>- это оказание давления, унижения, угроза, порча принадлежащих вещей.</a:t>
            </a:r>
          </a:p>
          <a:p>
            <a:pPr marL="342900" indent="-342900" algn="just" fontAlgn="auto">
              <a:spcBef>
                <a:spcPts val="0"/>
              </a:spcBef>
              <a:spcAft>
                <a:spcPts val="0"/>
              </a:spcAft>
              <a:buFont typeface="Wingdings" pitchFamily="2" charset="2"/>
              <a:buChar char="v"/>
              <a:defRPr/>
            </a:pPr>
            <a:r>
              <a:rPr lang="ru-RU" sz="2400" b="1" dirty="0">
                <a:solidFill>
                  <a:schemeClr val="accent6">
                    <a:lumMod val="75000"/>
                  </a:schemeClr>
                </a:solidFill>
                <a:latin typeface="Sylfaen" pitchFamily="18" charset="0"/>
              </a:rPr>
              <a:t>Эмоциональное насилие </a:t>
            </a:r>
            <a:r>
              <a:rPr lang="ru-RU" sz="2400" dirty="0">
                <a:solidFill>
                  <a:schemeClr val="bg1"/>
                </a:solidFill>
                <a:latin typeface="Sylfaen" pitchFamily="18" charset="0"/>
              </a:rPr>
              <a:t>– это грубые окрики, оскорбления, унижения чувства достоинства, постоянная критика.</a:t>
            </a:r>
          </a:p>
          <a:p>
            <a:pPr marL="342900" indent="-342900" algn="just" fontAlgn="auto">
              <a:spcBef>
                <a:spcPts val="0"/>
              </a:spcBef>
              <a:spcAft>
                <a:spcPts val="0"/>
              </a:spcAft>
              <a:buFont typeface="Wingdings" pitchFamily="2" charset="2"/>
              <a:buChar char="v"/>
              <a:defRPr/>
            </a:pPr>
            <a:r>
              <a:rPr lang="ru-RU" sz="2400" b="1" dirty="0">
                <a:solidFill>
                  <a:schemeClr val="accent6">
                    <a:lumMod val="75000"/>
                  </a:schemeClr>
                </a:solidFill>
                <a:latin typeface="Sylfaen" pitchFamily="18" charset="0"/>
              </a:rPr>
              <a:t>Экономическое насилие </a:t>
            </a:r>
            <a:r>
              <a:rPr lang="ru-RU" sz="2400" dirty="0">
                <a:solidFill>
                  <a:srgbClr val="002060"/>
                </a:solidFill>
                <a:latin typeface="Sylfaen" pitchFamily="18" charset="0"/>
              </a:rPr>
              <a:t>– это когда не дают денег, контролируют, сколько и куда потратил, лишают собственных денег, во всем ограничивают.</a:t>
            </a:r>
          </a:p>
          <a:p>
            <a:pPr marL="342900" indent="-342900" algn="just" fontAlgn="auto">
              <a:spcBef>
                <a:spcPts val="0"/>
              </a:spcBef>
              <a:spcAft>
                <a:spcPts val="0"/>
              </a:spcAft>
              <a:buFont typeface="Wingdings" pitchFamily="2" charset="2"/>
              <a:buChar char="v"/>
              <a:defRPr/>
            </a:pPr>
            <a:r>
              <a:rPr lang="ru-RU" sz="2400" b="1" dirty="0">
                <a:solidFill>
                  <a:schemeClr val="accent6">
                    <a:lumMod val="75000"/>
                  </a:schemeClr>
                </a:solidFill>
                <a:latin typeface="Sylfaen" pitchFamily="18" charset="0"/>
              </a:rPr>
              <a:t>Сексуальное насилие </a:t>
            </a:r>
            <a:r>
              <a:rPr lang="ru-RU" sz="2400" dirty="0">
                <a:solidFill>
                  <a:srgbClr val="002060"/>
                </a:solidFill>
                <a:latin typeface="Sylfaen" pitchFamily="18" charset="0"/>
              </a:rPr>
              <a:t>– это изнасилование, принуждение к сексуальным отношениям, пошлые домогательства, вульгарные выражения.</a:t>
            </a:r>
          </a:p>
          <a:p>
            <a:pPr marL="342900" indent="-342900" algn="just" fontAlgn="auto">
              <a:spcBef>
                <a:spcPts val="0"/>
              </a:spcBef>
              <a:spcAft>
                <a:spcPts val="0"/>
              </a:spcAft>
              <a:buFont typeface="Wingdings" pitchFamily="2" charset="2"/>
              <a:buChar char="v"/>
              <a:defRPr/>
            </a:pPr>
            <a:r>
              <a:rPr lang="ru-RU" sz="2400" b="1" dirty="0">
                <a:solidFill>
                  <a:schemeClr val="accent6">
                    <a:lumMod val="75000"/>
                  </a:schemeClr>
                </a:solidFill>
                <a:latin typeface="Sylfaen" pitchFamily="18" charset="0"/>
              </a:rPr>
              <a:t>Пренебрежение нуждами ребёнка </a:t>
            </a:r>
            <a:r>
              <a:rPr lang="ru-RU" sz="2400" dirty="0">
                <a:solidFill>
                  <a:srgbClr val="002060"/>
                </a:solidFill>
                <a:latin typeface="Sylfaen" pitchFamily="18" charset="0"/>
              </a:rPr>
              <a:t>– это отсутствие заботы, ограничения в еде, лишение одежды, лишение медицинского ухода, лишение жилья.</a:t>
            </a:r>
          </a:p>
        </p:txBody>
      </p:sp>
      <p:sp>
        <p:nvSpPr>
          <p:cNvPr id="3" name="Номер слайда 2"/>
          <p:cNvSpPr>
            <a:spLocks noGrp="1"/>
          </p:cNvSpPr>
          <p:nvPr>
            <p:ph type="sldNum" sz="quarter" idx="12"/>
          </p:nvPr>
        </p:nvSpPr>
        <p:spPr/>
        <p:txBody>
          <a:bodyPr/>
          <a:lstStyle/>
          <a:p>
            <a:pPr>
              <a:defRPr/>
            </a:pPr>
            <a:fld id="{6FE17AD2-7092-4E7B-BDCA-352162E320E1}" type="slidenum">
              <a:rPr lang="ru-RU"/>
              <a:pPr>
                <a:defRPr/>
              </a:pPr>
              <a:t>6</a:t>
            </a:fld>
            <a:endParaRPr lang="ru-RU"/>
          </a:p>
        </p:txBody>
      </p:sp>
    </p:spTree>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388" y="30163"/>
            <a:ext cx="8785225" cy="5940425"/>
          </a:xfrm>
          <a:prstGeom prst="rect">
            <a:avLst/>
          </a:prstGeom>
        </p:spPr>
        <p:txBody>
          <a:bodyPr>
            <a:spAutoFit/>
          </a:bodyPr>
          <a:lstStyle/>
          <a:p>
            <a:pPr algn="just" fontAlgn="auto">
              <a:spcBef>
                <a:spcPts val="0"/>
              </a:spcBef>
              <a:spcAft>
                <a:spcPts val="0"/>
              </a:spcAft>
              <a:defRPr/>
            </a:pPr>
            <a:r>
              <a:rPr lang="ru-RU" sz="2000" b="1" dirty="0">
                <a:solidFill>
                  <a:schemeClr val="accent6"/>
                </a:solidFill>
                <a:latin typeface="Sylfaen" pitchFamily="18" charset="0"/>
              </a:rPr>
              <a:t>Физическое насилие </a:t>
            </a:r>
            <a:r>
              <a:rPr lang="ru-RU" dirty="0">
                <a:solidFill>
                  <a:schemeClr val="bg1"/>
                </a:solidFill>
                <a:latin typeface="Sylfaen" pitchFamily="18" charset="0"/>
              </a:rPr>
              <a:t>— преднамеренное нанесение ребёнку роди­телями либо лицами их замещающими, либо лицами, ответственны­ми за их воспитание, физических повреждений, которые могут при­вести к смерти ребёнка или вызывают серьёзные (требующие медицинской помощи) нарушения физического или психического здоровья, или ведут к отставанию в развитии. </a:t>
            </a:r>
          </a:p>
          <a:p>
            <a:pPr algn="just" fontAlgn="auto">
              <a:spcBef>
                <a:spcPts val="0"/>
              </a:spcBef>
              <a:spcAft>
                <a:spcPts val="0"/>
              </a:spcAft>
              <a:defRPr/>
            </a:pPr>
            <a:r>
              <a:rPr lang="ru-RU" sz="1600" b="1" dirty="0">
                <a:latin typeface="Sylfaen" pitchFamily="18" charset="0"/>
              </a:rPr>
              <a:t>Возможные призна­ки физического насилия:</a:t>
            </a:r>
          </a:p>
          <a:p>
            <a:pPr algn="just" fontAlgn="auto">
              <a:spcBef>
                <a:spcPts val="0"/>
              </a:spcBef>
              <a:spcAft>
                <a:spcPts val="0"/>
              </a:spcAft>
              <a:defRPr/>
            </a:pPr>
            <a:r>
              <a:rPr lang="ru-RU" sz="1600" dirty="0">
                <a:latin typeface="Sylfaen" pitchFamily="18" charset="0"/>
              </a:rPr>
              <a:t>— множественные повреждения, имеющие специфический харак­тер (отпечатки пальцев, ремня, сигаретный ожог, кровоизлияния в глазное яблоко, участки облысения на голове, выбитые или рас­шатанные зубы, разрывы и порезы во рту, на губах, повреждения внутренних органов травматического характера) и различную давность (свежие и заживающие);</a:t>
            </a:r>
          </a:p>
          <a:p>
            <a:pPr algn="just" fontAlgn="auto">
              <a:spcBef>
                <a:spcPts val="0"/>
              </a:spcBef>
              <a:spcAft>
                <a:spcPts val="0"/>
              </a:spcAft>
              <a:defRPr/>
            </a:pPr>
            <a:r>
              <a:rPr lang="ru-RU" sz="1600" dirty="0">
                <a:latin typeface="Sylfaen" pitchFamily="18" charset="0"/>
              </a:rPr>
              <a:t>— задержка физического развития;</a:t>
            </a:r>
          </a:p>
          <a:p>
            <a:pPr algn="just" fontAlgn="auto">
              <a:spcBef>
                <a:spcPts val="0"/>
              </a:spcBef>
              <a:spcAft>
                <a:spcPts val="0"/>
              </a:spcAft>
              <a:defRPr/>
            </a:pPr>
            <a:r>
              <a:rPr lang="ru-RU" sz="1600" dirty="0">
                <a:latin typeface="Sylfaen" pitchFamily="18" charset="0"/>
              </a:rPr>
              <a:t>— признаки плохого ухода (гигиеническая запущенность, неопрят­ный внешний вид, сыпь);</a:t>
            </a:r>
          </a:p>
          <a:p>
            <a:pPr algn="just" fontAlgn="auto">
              <a:spcBef>
                <a:spcPts val="0"/>
              </a:spcBef>
              <a:spcAft>
                <a:spcPts val="0"/>
              </a:spcAft>
              <a:defRPr/>
            </a:pPr>
            <a:r>
              <a:rPr lang="ru-RU" sz="1600" dirty="0">
                <a:latin typeface="Sylfaen" pitchFamily="18" charset="0"/>
              </a:rPr>
              <a:t>— отсутствие сопротивления случившемуся, пассивное реагирова­ние на боль, стремление скрыть причину повреждения и травм;</a:t>
            </a:r>
          </a:p>
          <a:p>
            <a:pPr algn="just" fontAlgn="auto">
              <a:spcBef>
                <a:spcPts val="0"/>
              </a:spcBef>
              <a:spcAft>
                <a:spcPts val="0"/>
              </a:spcAft>
              <a:defRPr/>
            </a:pPr>
            <a:r>
              <a:rPr lang="ru-RU" sz="1600" dirty="0">
                <a:latin typeface="Sylfaen" pitchFamily="18" charset="0"/>
              </a:rPr>
              <a:t>— боязнь идти домой после школы;</a:t>
            </a:r>
          </a:p>
          <a:p>
            <a:pPr algn="just" fontAlgn="auto">
              <a:spcBef>
                <a:spcPts val="0"/>
              </a:spcBef>
              <a:spcAft>
                <a:spcPts val="0"/>
              </a:spcAft>
              <a:defRPr/>
            </a:pPr>
            <a:r>
              <a:rPr lang="ru-RU" sz="1600" dirty="0">
                <a:latin typeface="Sylfaen" pitchFamily="18" charset="0"/>
              </a:rPr>
              <a:t>— одиночество, отсутствие друзей;</a:t>
            </a:r>
          </a:p>
          <a:p>
            <a:pPr algn="just" fontAlgn="auto">
              <a:spcBef>
                <a:spcPts val="0"/>
              </a:spcBef>
              <a:spcAft>
                <a:spcPts val="0"/>
              </a:spcAft>
              <a:defRPr/>
            </a:pPr>
            <a:r>
              <a:rPr lang="ru-RU" sz="1600" dirty="0">
                <a:latin typeface="Sylfaen" pitchFamily="18" charset="0"/>
              </a:rPr>
              <a:t>— болезненное отношение к замечаниям, критике, негативизм, аг­рессивность;</a:t>
            </a:r>
          </a:p>
          <a:p>
            <a:pPr algn="just" fontAlgn="auto">
              <a:spcBef>
                <a:spcPts val="0"/>
              </a:spcBef>
              <a:spcAft>
                <a:spcPts val="0"/>
              </a:spcAft>
              <a:defRPr/>
            </a:pPr>
            <a:r>
              <a:rPr lang="ru-RU" sz="1600" dirty="0">
                <a:latin typeface="Sylfaen" pitchFamily="18" charset="0"/>
              </a:rPr>
              <a:t>— заискивающее поведение, чрезмерная уступчивость;</a:t>
            </a:r>
          </a:p>
          <a:p>
            <a:pPr algn="just" fontAlgn="auto">
              <a:spcBef>
                <a:spcPts val="0"/>
              </a:spcBef>
              <a:spcAft>
                <a:spcPts val="0"/>
              </a:spcAft>
              <a:defRPr/>
            </a:pPr>
            <a:r>
              <a:rPr lang="ru-RU" sz="1600" dirty="0">
                <a:latin typeface="Sylfaen" pitchFamily="18" charset="0"/>
              </a:rPr>
              <a:t>— </a:t>
            </a:r>
            <a:r>
              <a:rPr lang="ru-RU" sz="1600" dirty="0" err="1">
                <a:latin typeface="Sylfaen" pitchFamily="18" charset="0"/>
              </a:rPr>
              <a:t>псевдовзрослое</a:t>
            </a:r>
            <a:r>
              <a:rPr lang="ru-RU" sz="1600" dirty="0">
                <a:latin typeface="Sylfaen" pitchFamily="18" charset="0"/>
              </a:rPr>
              <a:t> поведение;</a:t>
            </a:r>
          </a:p>
          <a:p>
            <a:pPr algn="just" fontAlgn="auto">
              <a:spcBef>
                <a:spcPts val="0"/>
              </a:spcBef>
              <a:spcAft>
                <a:spcPts val="0"/>
              </a:spcAft>
              <a:defRPr/>
            </a:pPr>
            <a:r>
              <a:rPr lang="ru-RU" sz="1600" dirty="0">
                <a:latin typeface="Sylfaen" pitchFamily="18" charset="0"/>
              </a:rPr>
              <a:t>— лживость, воровство, жестокое обращение с животными;</a:t>
            </a:r>
          </a:p>
          <a:p>
            <a:pPr algn="just" fontAlgn="auto">
              <a:spcBef>
                <a:spcPts val="0"/>
              </a:spcBef>
              <a:spcAft>
                <a:spcPts val="0"/>
              </a:spcAft>
              <a:defRPr/>
            </a:pPr>
            <a:r>
              <a:rPr lang="ru-RU" sz="1600" dirty="0">
                <a:latin typeface="Sylfaen" pitchFamily="18" charset="0"/>
              </a:rPr>
              <a:t>— склонность к поджогам;</a:t>
            </a:r>
          </a:p>
          <a:p>
            <a:pPr algn="just" fontAlgn="auto">
              <a:spcBef>
                <a:spcPts val="0"/>
              </a:spcBef>
              <a:spcAft>
                <a:spcPts val="0"/>
              </a:spcAft>
              <a:defRPr/>
            </a:pPr>
            <a:r>
              <a:rPr lang="ru-RU" sz="1600" dirty="0">
                <a:latin typeface="Sylfaen" pitchFamily="18" charset="0"/>
              </a:rPr>
              <a:t>— суицидальные попытки, употребление алкоголя, наркотиков;</a:t>
            </a:r>
          </a:p>
          <a:p>
            <a:pPr algn="just" fontAlgn="auto">
              <a:spcBef>
                <a:spcPts val="0"/>
              </a:spcBef>
              <a:spcAft>
                <a:spcPts val="0"/>
              </a:spcAft>
              <a:defRPr/>
            </a:pPr>
            <a:r>
              <a:rPr lang="ru-RU" sz="1600" dirty="0">
                <a:latin typeface="Sylfaen" pitchFamily="18" charset="0"/>
              </a:rPr>
              <a:t>— побеги из дома.</a:t>
            </a:r>
          </a:p>
        </p:txBody>
      </p:sp>
      <p:pic>
        <p:nvPicPr>
          <p:cNvPr id="22530" name="Picture 2" descr="C:\Users\Storm\Desktop\Жест.обр.с детьми\картинки\porka_remnem_chb.jpg"/>
          <p:cNvPicPr>
            <a:picLocks noChangeAspect="1" noChangeArrowheads="1"/>
          </p:cNvPicPr>
          <p:nvPr/>
        </p:nvPicPr>
        <p:blipFill>
          <a:blip r:embed="rId2"/>
          <a:srcRect/>
          <a:stretch>
            <a:fillRect/>
          </a:stretch>
        </p:blipFill>
        <p:spPr bwMode="auto">
          <a:xfrm>
            <a:off x="6102350" y="4640263"/>
            <a:ext cx="3041650" cy="2217737"/>
          </a:xfrm>
          <a:prstGeom prst="rect">
            <a:avLst/>
          </a:prstGeom>
          <a:noFill/>
          <a:ln w="9525">
            <a:noFill/>
            <a:miter lim="800000"/>
            <a:headEnd/>
            <a:tailEnd/>
          </a:ln>
        </p:spPr>
      </p:pic>
      <p:sp>
        <p:nvSpPr>
          <p:cNvPr id="3" name="Номер слайда 2"/>
          <p:cNvSpPr>
            <a:spLocks noGrp="1"/>
          </p:cNvSpPr>
          <p:nvPr>
            <p:ph type="sldNum" sz="quarter" idx="12"/>
          </p:nvPr>
        </p:nvSpPr>
        <p:spPr/>
        <p:txBody>
          <a:bodyPr/>
          <a:lstStyle/>
          <a:p>
            <a:pPr>
              <a:defRPr/>
            </a:pPr>
            <a:fld id="{37505AF5-AEA2-4BFE-B7BB-8E018BDF8121}" type="slidenum">
              <a:rPr lang="ru-RU"/>
              <a:pPr>
                <a:defRPr/>
              </a:pPr>
              <a:t>7</a:t>
            </a:fld>
            <a:endParaRPr lang="ru-RU"/>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9144000" cy="6494463"/>
          </a:xfrm>
          <a:prstGeom prst="rect">
            <a:avLst/>
          </a:prstGeom>
        </p:spPr>
        <p:txBody>
          <a:bodyPr>
            <a:spAutoFit/>
          </a:bodyPr>
          <a:lstStyle/>
          <a:p>
            <a:pPr algn="just" fontAlgn="auto">
              <a:spcBef>
                <a:spcPts val="0"/>
              </a:spcBef>
              <a:spcAft>
                <a:spcPts val="0"/>
              </a:spcAft>
              <a:defRPr/>
            </a:pPr>
            <a:r>
              <a:rPr lang="ru-RU" sz="2000" b="1" dirty="0">
                <a:solidFill>
                  <a:schemeClr val="accent6"/>
                </a:solidFill>
                <a:latin typeface="Sylfaen" pitchFamily="18" charset="0"/>
              </a:rPr>
              <a:t>Сексуальное насилие или развращение </a:t>
            </a:r>
            <a:r>
              <a:rPr lang="ru-RU" dirty="0">
                <a:solidFill>
                  <a:schemeClr val="bg1"/>
                </a:solidFill>
                <a:latin typeface="Sylfaen" pitchFamily="18" charset="0"/>
              </a:rPr>
              <a:t>— осознаваемое или не осо­знаваемое вовлечение ребёнка (с его согласия или без такового) в сексуальные действия со взрослыми с целью получения послед­ними удовлетворения или выгоды. </a:t>
            </a:r>
          </a:p>
          <a:p>
            <a:pPr algn="just" fontAlgn="auto">
              <a:spcBef>
                <a:spcPts val="0"/>
              </a:spcBef>
              <a:spcAft>
                <a:spcPts val="0"/>
              </a:spcAft>
              <a:defRPr/>
            </a:pPr>
            <a:endParaRPr lang="ru-RU" dirty="0">
              <a:latin typeface="Sylfaen" pitchFamily="18" charset="0"/>
            </a:endParaRPr>
          </a:p>
          <a:p>
            <a:pPr indent="355600" algn="just" fontAlgn="auto">
              <a:spcBef>
                <a:spcPts val="0"/>
              </a:spcBef>
              <a:spcAft>
                <a:spcPts val="0"/>
              </a:spcAft>
              <a:defRPr/>
            </a:pPr>
            <a:r>
              <a:rPr lang="ru-RU" dirty="0">
                <a:latin typeface="Sylfaen" pitchFamily="18" charset="0"/>
              </a:rPr>
              <a:t>К сексуальному насилию отно­сятся сексуальные действия между несовершеннолетними подро­стками, если они совершались с применением угрозы или физической силы, а также в том случае, когда разница в возрасте насильника и жертвы составила не менее 3 — 4 лет. Согласие ребён­ка на сексуальный контакт не даёт основания считать его ненасиль­ственным, поскольку ребёнок не обладает полной свободой воли, находясь в зависимом положении от взрослого; не может в полной мере предвидеть для себя все негативные последствия сексуальных действий. </a:t>
            </a:r>
          </a:p>
          <a:p>
            <a:pPr indent="355600" algn="just" fontAlgn="auto">
              <a:spcBef>
                <a:spcPts val="0"/>
              </a:spcBef>
              <a:spcAft>
                <a:spcPts val="0"/>
              </a:spcAft>
              <a:defRPr/>
            </a:pPr>
            <a:endParaRPr lang="ru-RU" b="1" dirty="0">
              <a:latin typeface="Sylfaen" pitchFamily="18" charset="0"/>
            </a:endParaRPr>
          </a:p>
          <a:p>
            <a:pPr indent="355600" algn="just" fontAlgn="auto">
              <a:spcBef>
                <a:spcPts val="0"/>
              </a:spcBef>
              <a:spcAft>
                <a:spcPts val="0"/>
              </a:spcAft>
              <a:defRPr/>
            </a:pPr>
            <a:endParaRPr lang="ru-RU" b="1" dirty="0">
              <a:latin typeface="Sylfaen" pitchFamily="18" charset="0"/>
            </a:endParaRPr>
          </a:p>
          <a:p>
            <a:pPr indent="355600" algn="just" fontAlgn="auto">
              <a:spcBef>
                <a:spcPts val="0"/>
              </a:spcBef>
              <a:spcAft>
                <a:spcPts val="0"/>
              </a:spcAft>
              <a:defRPr/>
            </a:pPr>
            <a:r>
              <a:rPr lang="ru-RU" b="1" dirty="0">
                <a:latin typeface="Sylfaen" pitchFamily="18" charset="0"/>
              </a:rPr>
              <a:t>Признаки сексуального насилия:</a:t>
            </a:r>
          </a:p>
          <a:p>
            <a:pPr algn="just" fontAlgn="auto">
              <a:spcBef>
                <a:spcPts val="0"/>
              </a:spcBef>
              <a:spcAft>
                <a:spcPts val="0"/>
              </a:spcAft>
              <a:defRPr/>
            </a:pPr>
            <a:r>
              <a:rPr lang="ru-RU" dirty="0">
                <a:latin typeface="Sylfaen" pitchFamily="18" charset="0"/>
              </a:rPr>
              <a:t>• жалобы на боли в животе;</a:t>
            </a:r>
          </a:p>
          <a:p>
            <a:pPr algn="just" fontAlgn="auto">
              <a:spcBef>
                <a:spcPts val="0"/>
              </a:spcBef>
              <a:spcAft>
                <a:spcPts val="0"/>
              </a:spcAft>
              <a:defRPr/>
            </a:pPr>
            <a:r>
              <a:rPr lang="ru-RU" dirty="0">
                <a:latin typeface="Sylfaen" pitchFamily="18" charset="0"/>
              </a:rPr>
              <a:t>• беспричинные нервно-психические расстройства, </a:t>
            </a:r>
          </a:p>
          <a:p>
            <a:pPr algn="just" fontAlgn="auto">
              <a:spcBef>
                <a:spcPts val="0"/>
              </a:spcBef>
              <a:spcAft>
                <a:spcPts val="0"/>
              </a:spcAft>
              <a:defRPr/>
            </a:pPr>
            <a:r>
              <a:rPr lang="ru-RU" dirty="0">
                <a:latin typeface="Sylfaen" pitchFamily="18" charset="0"/>
              </a:rPr>
              <a:t>депрессии, низ­кая самооценка, суицидальные попытки </a:t>
            </a:r>
          </a:p>
          <a:p>
            <a:pPr algn="just" fontAlgn="auto">
              <a:spcBef>
                <a:spcPts val="0"/>
              </a:spcBef>
              <a:spcAft>
                <a:spcPts val="0"/>
              </a:spcAft>
              <a:defRPr/>
            </a:pPr>
            <a:r>
              <a:rPr lang="ru-RU" dirty="0">
                <a:latin typeface="Sylfaen" pitchFamily="18" charset="0"/>
              </a:rPr>
              <a:t>или высказывания;</a:t>
            </a:r>
          </a:p>
          <a:p>
            <a:pPr algn="just" fontAlgn="auto">
              <a:spcBef>
                <a:spcPts val="0"/>
              </a:spcBef>
              <a:spcAft>
                <a:spcPts val="0"/>
              </a:spcAft>
              <a:defRPr/>
            </a:pPr>
            <a:r>
              <a:rPr lang="ru-RU" dirty="0">
                <a:latin typeface="Sylfaen" pitchFamily="18" charset="0"/>
              </a:rPr>
              <a:t>• несвойственное возрасту сексуально окрашенное поведение;</a:t>
            </a:r>
          </a:p>
          <a:p>
            <a:pPr algn="just" fontAlgn="auto">
              <a:spcBef>
                <a:spcPts val="0"/>
              </a:spcBef>
              <a:spcAft>
                <a:spcPts val="0"/>
              </a:spcAft>
              <a:defRPr/>
            </a:pPr>
            <a:r>
              <a:rPr lang="ru-RU" dirty="0">
                <a:latin typeface="Sylfaen" pitchFamily="18" charset="0"/>
              </a:rPr>
              <a:t>• заболевания, передающиеся половым путём, беременность, по­вторные или хронические инфекции мочевого тракта, вагинальные или анальные кровотечения;</a:t>
            </a:r>
          </a:p>
          <a:p>
            <a:pPr algn="just" fontAlgn="auto">
              <a:spcBef>
                <a:spcPts val="0"/>
              </a:spcBef>
              <a:spcAft>
                <a:spcPts val="0"/>
              </a:spcAft>
              <a:defRPr/>
            </a:pPr>
            <a:r>
              <a:rPr lang="ru-RU" dirty="0">
                <a:latin typeface="Sylfaen" pitchFamily="18" charset="0"/>
              </a:rPr>
              <a:t>• характерные особенности внешнего вида ребёнка (повреждение груди или рёбер и т.д.)</a:t>
            </a:r>
          </a:p>
        </p:txBody>
      </p:sp>
      <p:pic>
        <p:nvPicPr>
          <p:cNvPr id="23554" name="Picture 2" descr="http://mediananny.com/content/images/original/57081.jpg"/>
          <p:cNvPicPr>
            <a:picLocks noChangeAspect="1" noChangeArrowheads="1"/>
          </p:cNvPicPr>
          <p:nvPr/>
        </p:nvPicPr>
        <p:blipFill>
          <a:blip r:embed="rId2"/>
          <a:srcRect/>
          <a:stretch>
            <a:fillRect/>
          </a:stretch>
        </p:blipFill>
        <p:spPr bwMode="auto">
          <a:xfrm>
            <a:off x="5940425" y="3067050"/>
            <a:ext cx="2978150" cy="2006600"/>
          </a:xfrm>
          <a:prstGeom prst="rect">
            <a:avLst/>
          </a:prstGeom>
          <a:noFill/>
          <a:ln w="9525">
            <a:noFill/>
            <a:miter lim="800000"/>
            <a:headEnd/>
            <a:tailEnd/>
          </a:ln>
        </p:spPr>
      </p:pic>
      <p:sp>
        <p:nvSpPr>
          <p:cNvPr id="3" name="Номер слайда 2"/>
          <p:cNvSpPr>
            <a:spLocks noGrp="1"/>
          </p:cNvSpPr>
          <p:nvPr>
            <p:ph type="sldNum" sz="quarter" idx="12"/>
          </p:nvPr>
        </p:nvSpPr>
        <p:spPr/>
        <p:txBody>
          <a:bodyPr/>
          <a:lstStyle/>
          <a:p>
            <a:pPr>
              <a:defRPr/>
            </a:pPr>
            <a:fld id="{AEF77BCB-B086-401A-9F16-73085D2514C7}" type="slidenum">
              <a:rPr lang="ru-RU"/>
              <a:pPr>
                <a:defRPr/>
              </a:pPr>
              <a:t>8</a:t>
            </a:fld>
            <a:endParaRPr lang="ru-RU"/>
          </a:p>
        </p:txBody>
      </p:sp>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388" y="0"/>
            <a:ext cx="8785225" cy="6770688"/>
          </a:xfrm>
          <a:prstGeom prst="rect">
            <a:avLst/>
          </a:prstGeom>
        </p:spPr>
        <p:txBody>
          <a:bodyPr>
            <a:spAutoFit/>
          </a:bodyPr>
          <a:lstStyle/>
          <a:p>
            <a:pPr algn="just" fontAlgn="auto">
              <a:spcBef>
                <a:spcPts val="0"/>
              </a:spcBef>
              <a:spcAft>
                <a:spcPts val="0"/>
              </a:spcAft>
              <a:defRPr/>
            </a:pPr>
            <a:r>
              <a:rPr lang="ru-RU" sz="2000" b="1" dirty="0">
                <a:solidFill>
                  <a:schemeClr val="accent6"/>
                </a:solidFill>
                <a:latin typeface="Sylfaen" pitchFamily="18" charset="0"/>
              </a:rPr>
              <a:t>Психическое (эмоциональное) насилие </a:t>
            </a:r>
            <a:r>
              <a:rPr lang="ru-RU" dirty="0">
                <a:solidFill>
                  <a:schemeClr val="bg1"/>
                </a:solidFill>
                <a:latin typeface="Sylfaen" pitchFamily="18" charset="0"/>
              </a:rPr>
              <a:t>— длительное, постоянное или периодическое воздействие, приводящее к формированию у ре­бёнка патологических черт характера или нарушающее развитие его личности. </a:t>
            </a:r>
          </a:p>
          <a:p>
            <a:pPr algn="just" fontAlgn="auto">
              <a:spcBef>
                <a:spcPts val="0"/>
              </a:spcBef>
              <a:spcAft>
                <a:spcPts val="0"/>
              </a:spcAft>
              <a:defRPr/>
            </a:pPr>
            <a:endParaRPr lang="ru-RU" dirty="0">
              <a:solidFill>
                <a:schemeClr val="bg1"/>
              </a:solidFill>
              <a:latin typeface="Sylfaen" pitchFamily="18" charset="0"/>
            </a:endParaRPr>
          </a:p>
          <a:p>
            <a:pPr algn="just" fontAlgn="auto">
              <a:spcBef>
                <a:spcPts val="0"/>
              </a:spcBef>
              <a:spcAft>
                <a:spcPts val="0"/>
              </a:spcAft>
              <a:defRPr/>
            </a:pPr>
            <a:r>
              <a:rPr lang="ru-RU" b="1" dirty="0">
                <a:latin typeface="Sylfaen" pitchFamily="18" charset="0"/>
              </a:rPr>
              <a:t>К этой форме насилия относятся:</a:t>
            </a:r>
          </a:p>
          <a:p>
            <a:pPr algn="just" fontAlgn="auto">
              <a:spcBef>
                <a:spcPts val="0"/>
              </a:spcBef>
              <a:spcAft>
                <a:spcPts val="0"/>
              </a:spcAft>
              <a:defRPr/>
            </a:pPr>
            <a:r>
              <a:rPr lang="ru-RU" dirty="0">
                <a:latin typeface="Sylfaen" pitchFamily="18" charset="0"/>
              </a:rPr>
              <a:t>• открытое неприятие и критика ребёнка, проявляющаяся в словес­ной форме без физического насилия;</a:t>
            </a:r>
          </a:p>
          <a:p>
            <a:pPr algn="just" fontAlgn="auto">
              <a:spcBef>
                <a:spcPts val="0"/>
              </a:spcBef>
              <a:spcAft>
                <a:spcPts val="0"/>
              </a:spcAft>
              <a:defRPr/>
            </a:pPr>
            <a:r>
              <a:rPr lang="ru-RU" dirty="0">
                <a:latin typeface="Sylfaen" pitchFamily="18" charset="0"/>
              </a:rPr>
              <a:t>• преднамеренная физическая или социальная изоляция ребёнка;</a:t>
            </a:r>
          </a:p>
          <a:p>
            <a:pPr algn="just" fontAlgn="auto">
              <a:spcBef>
                <a:spcPts val="0"/>
              </a:spcBef>
              <a:spcAft>
                <a:spcPts val="0"/>
              </a:spcAft>
              <a:defRPr/>
            </a:pPr>
            <a:r>
              <a:rPr lang="ru-RU" dirty="0">
                <a:latin typeface="Sylfaen" pitchFamily="18" charset="0"/>
              </a:rPr>
              <a:t>• предъявление к ребёнку чрезмерных требований, не соответст­вующих его возрасту и возможностям;</a:t>
            </a:r>
          </a:p>
          <a:p>
            <a:pPr algn="just" fontAlgn="auto">
              <a:spcBef>
                <a:spcPts val="0"/>
              </a:spcBef>
              <a:spcAft>
                <a:spcPts val="0"/>
              </a:spcAft>
              <a:defRPr/>
            </a:pPr>
            <a:r>
              <a:rPr lang="ru-RU" dirty="0">
                <a:latin typeface="Sylfaen" pitchFamily="18" charset="0"/>
              </a:rPr>
              <a:t>• ложь и невыполнение обещаний со стороны взрослых;</a:t>
            </a:r>
          </a:p>
          <a:p>
            <a:pPr algn="just" fontAlgn="auto">
              <a:spcBef>
                <a:spcPts val="0"/>
              </a:spcBef>
              <a:spcAft>
                <a:spcPts val="0"/>
              </a:spcAft>
              <a:defRPr/>
            </a:pPr>
            <a:r>
              <a:rPr lang="ru-RU" dirty="0">
                <a:latin typeface="Sylfaen" pitchFamily="18" charset="0"/>
              </a:rPr>
              <a:t>• нарушение доверия ребёнка;</a:t>
            </a:r>
          </a:p>
          <a:p>
            <a:pPr algn="just" fontAlgn="auto">
              <a:spcBef>
                <a:spcPts val="0"/>
              </a:spcBef>
              <a:spcAft>
                <a:spcPts val="0"/>
              </a:spcAft>
              <a:defRPr/>
            </a:pPr>
            <a:r>
              <a:rPr lang="ru-RU" dirty="0">
                <a:latin typeface="Sylfaen" pitchFamily="18" charset="0"/>
              </a:rPr>
              <a:t>• однократное грубое психическое воздействие, </a:t>
            </a:r>
          </a:p>
          <a:p>
            <a:pPr algn="just" fontAlgn="auto">
              <a:spcBef>
                <a:spcPts val="0"/>
              </a:spcBef>
              <a:spcAft>
                <a:spcPts val="0"/>
              </a:spcAft>
              <a:defRPr/>
            </a:pPr>
            <a:r>
              <a:rPr lang="ru-RU" dirty="0">
                <a:latin typeface="Sylfaen" pitchFamily="18" charset="0"/>
              </a:rPr>
              <a:t>вызвавшее у ре­бёнка психическую травму.</a:t>
            </a:r>
          </a:p>
          <a:p>
            <a:pPr algn="just" fontAlgn="auto">
              <a:spcBef>
                <a:spcPts val="0"/>
              </a:spcBef>
              <a:spcAft>
                <a:spcPts val="0"/>
              </a:spcAft>
              <a:defRPr/>
            </a:pPr>
            <a:endParaRPr lang="ru-RU" dirty="0">
              <a:latin typeface="Sylfaen" pitchFamily="18" charset="0"/>
            </a:endParaRPr>
          </a:p>
          <a:p>
            <a:pPr algn="just" fontAlgn="auto">
              <a:spcBef>
                <a:spcPts val="0"/>
              </a:spcBef>
              <a:spcAft>
                <a:spcPts val="0"/>
              </a:spcAft>
              <a:defRPr/>
            </a:pPr>
            <a:r>
              <a:rPr lang="ru-RU" b="1" dirty="0">
                <a:latin typeface="Sylfaen" pitchFamily="18" charset="0"/>
              </a:rPr>
              <a:t>Возможные признаки психического насилия:</a:t>
            </a:r>
          </a:p>
          <a:p>
            <a:pPr algn="just" fontAlgn="auto">
              <a:spcBef>
                <a:spcPts val="0"/>
              </a:spcBef>
              <a:spcAft>
                <a:spcPts val="0"/>
              </a:spcAft>
              <a:defRPr/>
            </a:pPr>
            <a:r>
              <a:rPr lang="ru-RU" dirty="0">
                <a:latin typeface="Sylfaen" pitchFamily="18" charset="0"/>
              </a:rPr>
              <a:t>• задержка физического и умственного развития;</a:t>
            </a:r>
          </a:p>
          <a:p>
            <a:pPr algn="just" fontAlgn="auto">
              <a:spcBef>
                <a:spcPts val="0"/>
              </a:spcBef>
              <a:spcAft>
                <a:spcPts val="0"/>
              </a:spcAft>
              <a:defRPr/>
            </a:pPr>
            <a:r>
              <a:rPr lang="ru-RU" dirty="0">
                <a:latin typeface="Sylfaen" pitchFamily="18" charset="0"/>
              </a:rPr>
              <a:t>• беспокойство или тревожность, нарушение сна, длительно сохра­няющееся подавленное состояние;</a:t>
            </a:r>
          </a:p>
          <a:p>
            <a:pPr algn="just" fontAlgn="auto">
              <a:spcBef>
                <a:spcPts val="0"/>
              </a:spcBef>
              <a:spcAft>
                <a:spcPts val="0"/>
              </a:spcAft>
              <a:defRPr/>
            </a:pPr>
            <a:r>
              <a:rPr lang="ru-RU" dirty="0">
                <a:latin typeface="Sylfaen" pitchFamily="18" charset="0"/>
              </a:rPr>
              <a:t>• агрессивность либо чрезмерная уступчивость и заискивающее,  угодливое поведение;</a:t>
            </a:r>
          </a:p>
          <a:p>
            <a:pPr algn="just" fontAlgn="auto">
              <a:spcBef>
                <a:spcPts val="0"/>
              </a:spcBef>
              <a:spcAft>
                <a:spcPts val="0"/>
              </a:spcAft>
              <a:defRPr/>
            </a:pPr>
            <a:r>
              <a:rPr lang="ru-RU" dirty="0">
                <a:latin typeface="Sylfaen" pitchFamily="18" charset="0"/>
              </a:rPr>
              <a:t>• нервные тики, </a:t>
            </a:r>
            <a:r>
              <a:rPr lang="ru-RU" dirty="0" err="1">
                <a:latin typeface="Sylfaen" pitchFamily="18" charset="0"/>
              </a:rPr>
              <a:t>энурез</a:t>
            </a:r>
            <a:r>
              <a:rPr lang="ru-RU" dirty="0">
                <a:latin typeface="Sylfaen" pitchFamily="18" charset="0"/>
              </a:rPr>
              <a:t>, нарушение аппетита;</a:t>
            </a:r>
          </a:p>
          <a:p>
            <a:pPr algn="just" fontAlgn="auto">
              <a:spcBef>
                <a:spcPts val="0"/>
              </a:spcBef>
              <a:spcAft>
                <a:spcPts val="0"/>
              </a:spcAft>
              <a:defRPr/>
            </a:pPr>
            <a:r>
              <a:rPr lang="ru-RU" dirty="0">
                <a:latin typeface="Sylfaen" pitchFamily="18" charset="0"/>
              </a:rPr>
              <a:t>• склонность к уединению, неумение контактировать с другими людьми, низкая самооценка.</a:t>
            </a:r>
          </a:p>
        </p:txBody>
      </p:sp>
      <p:pic>
        <p:nvPicPr>
          <p:cNvPr id="24578" name="Picture 2" descr="http://goodevening74.ru/file/1-%20uchitel-pedofil.jpg"/>
          <p:cNvPicPr>
            <a:picLocks noChangeAspect="1" noChangeArrowheads="1"/>
          </p:cNvPicPr>
          <p:nvPr/>
        </p:nvPicPr>
        <p:blipFill>
          <a:blip r:embed="rId2"/>
          <a:srcRect/>
          <a:stretch>
            <a:fillRect/>
          </a:stretch>
        </p:blipFill>
        <p:spPr bwMode="auto">
          <a:xfrm>
            <a:off x="6084888" y="2616200"/>
            <a:ext cx="2808287" cy="2111375"/>
          </a:xfrm>
          <a:prstGeom prst="rect">
            <a:avLst/>
          </a:prstGeom>
          <a:noFill/>
          <a:ln w="9525">
            <a:noFill/>
            <a:miter lim="800000"/>
            <a:headEnd/>
            <a:tailEnd/>
          </a:ln>
        </p:spPr>
      </p:pic>
      <p:sp>
        <p:nvSpPr>
          <p:cNvPr id="3" name="Номер слайда 2"/>
          <p:cNvSpPr>
            <a:spLocks noGrp="1"/>
          </p:cNvSpPr>
          <p:nvPr>
            <p:ph type="sldNum" sz="quarter" idx="12"/>
          </p:nvPr>
        </p:nvSpPr>
        <p:spPr/>
        <p:txBody>
          <a:bodyPr/>
          <a:lstStyle/>
          <a:p>
            <a:pPr>
              <a:defRPr/>
            </a:pPr>
            <a:fld id="{E2B1CF35-50D5-4AD3-8F5B-FE75CC64EEFE}" type="slidenum">
              <a:rPr lang="ru-RU"/>
              <a:pPr>
                <a:defRPr/>
              </a:pPr>
              <a:t>9</a:t>
            </a:fld>
            <a:endParaRPr lang="ru-RU"/>
          </a:p>
        </p:txBody>
      </p:sp>
    </p:spTree>
  </p:cSld>
  <p:clrMapOvr>
    <a:masterClrMapping/>
  </p:clrMapOvr>
  <p:transition spd="slow">
    <p:fade/>
  </p:transition>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488</TotalTime>
  <Words>3764</Words>
  <Application>Microsoft Office PowerPoint</Application>
  <PresentationFormat>Экран (4:3)</PresentationFormat>
  <Paragraphs>327</Paragraphs>
  <Slides>27</Slides>
  <Notes>1</Notes>
  <HiddenSlides>0</HiddenSlides>
  <MMClips>0</MMClips>
  <ScaleCrop>false</ScaleCrop>
  <HeadingPairs>
    <vt:vector size="6" baseType="variant">
      <vt:variant>
        <vt:lpstr>Использованные шрифты</vt:lpstr>
      </vt:variant>
      <vt:variant>
        <vt:i4>9</vt:i4>
      </vt:variant>
      <vt:variant>
        <vt:lpstr>Шаблон оформления</vt:lpstr>
      </vt:variant>
      <vt:variant>
        <vt:i4>1</vt:i4>
      </vt:variant>
      <vt:variant>
        <vt:lpstr>Заголовки слайдов</vt:lpstr>
      </vt:variant>
      <vt:variant>
        <vt:i4>27</vt:i4>
      </vt:variant>
    </vt:vector>
  </HeadingPairs>
  <TitlesOfParts>
    <vt:vector size="37" baseType="lpstr">
      <vt:lpstr>Arial</vt:lpstr>
      <vt:lpstr>Calibri</vt:lpstr>
      <vt:lpstr>Segoe Script</vt:lpstr>
      <vt:lpstr>Sylfaen</vt:lpstr>
      <vt:lpstr>Wingdings</vt:lpstr>
      <vt:lpstr>Gungsuh</vt:lpstr>
      <vt:lpstr>Batang</vt:lpstr>
      <vt:lpstr>Times New Roman</vt:lpstr>
      <vt:lpstr>Garamond</vt: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Storm</dc:creator>
  <cp:lastModifiedBy>Ма</cp:lastModifiedBy>
  <cp:revision>39</cp:revision>
  <cp:lastPrinted>2013-06-06T11:44:30Z</cp:lastPrinted>
  <dcterms:created xsi:type="dcterms:W3CDTF">2013-04-08T11:44:36Z</dcterms:created>
  <dcterms:modified xsi:type="dcterms:W3CDTF">2013-11-24T13:30:31Z</dcterms:modified>
</cp:coreProperties>
</file>