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1"/>
  </p:notesMasterIdLst>
  <p:sldIdLst>
    <p:sldId id="256" r:id="rId2"/>
    <p:sldId id="258" r:id="rId3"/>
    <p:sldId id="259" r:id="rId4"/>
    <p:sldId id="338" r:id="rId5"/>
    <p:sldId id="261" r:id="rId6"/>
    <p:sldId id="337" r:id="rId7"/>
    <p:sldId id="325" r:id="rId8"/>
    <p:sldId id="260" r:id="rId9"/>
    <p:sldId id="263" r:id="rId10"/>
    <p:sldId id="265" r:id="rId11"/>
    <p:sldId id="266" r:id="rId12"/>
    <p:sldId id="268" r:id="rId13"/>
    <p:sldId id="320" r:id="rId14"/>
    <p:sldId id="321" r:id="rId15"/>
    <p:sldId id="328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22" r:id="rId25"/>
    <p:sldId id="300" r:id="rId26"/>
    <p:sldId id="301" r:id="rId27"/>
    <p:sldId id="302" r:id="rId28"/>
    <p:sldId id="303" r:id="rId29"/>
    <p:sldId id="304" r:id="rId30"/>
    <p:sldId id="329" r:id="rId31"/>
    <p:sldId id="306" r:id="rId32"/>
    <p:sldId id="307" r:id="rId33"/>
    <p:sldId id="330" r:id="rId34"/>
    <p:sldId id="331" r:id="rId35"/>
    <p:sldId id="308" r:id="rId36"/>
    <p:sldId id="309" r:id="rId37"/>
    <p:sldId id="310" r:id="rId38"/>
    <p:sldId id="332" r:id="rId39"/>
    <p:sldId id="311" r:id="rId40"/>
    <p:sldId id="312" r:id="rId41"/>
    <p:sldId id="313" r:id="rId42"/>
    <p:sldId id="333" r:id="rId43"/>
    <p:sldId id="335" r:id="rId44"/>
    <p:sldId id="314" r:id="rId45"/>
    <p:sldId id="326" r:id="rId46"/>
    <p:sldId id="327" r:id="rId47"/>
    <p:sldId id="324" r:id="rId48"/>
    <p:sldId id="291" r:id="rId49"/>
    <p:sldId id="336" r:id="rId5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Montserrat" panose="00000500000000000000" pitchFamily="2" charset="-52"/>
      <p:regular r:id="rId56"/>
      <p:bold r:id="rId57"/>
      <p:italic r:id="rId58"/>
      <p:boldItalic r:id="rId59"/>
    </p:embeddedFont>
    <p:embeddedFont>
      <p:font typeface="Montserrat SemiBold" panose="00000700000000000000" pitchFamily="2" charset="-52"/>
      <p:regular r:id="rId60"/>
      <p:bold r:id="rId61"/>
      <p:italic r:id="rId62"/>
      <p:boldItalic r:id="rId63"/>
    </p:embeddedFont>
    <p:embeddedFont>
      <p:font typeface="PT Serif" panose="020A0603040505020204" pitchFamily="18" charset="-52"/>
      <p:regular r:id="rId64"/>
      <p:bold r:id="rId65"/>
      <p:italic r:id="rId66"/>
      <p:boldItalic r:id="rId67"/>
    </p:embeddedFont>
    <p:embeddedFont>
      <p:font typeface="Segoe UI" panose="020B0502040204020203" pitchFamily="3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98" autoAdjust="0"/>
  </p:normalViewPr>
  <p:slideViewPr>
    <p:cSldViewPr snapToGrid="0">
      <p:cViewPr varScale="1">
        <p:scale>
          <a:sx n="117" d="100"/>
          <a:sy n="117" d="100"/>
        </p:scale>
        <p:origin x="13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0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835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014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01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143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582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919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176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25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517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1996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972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9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08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1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63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&#1078;&#1080;&#1090;&#1077;&#1083;&#1103;&#1084;/&#1086;&#1073;&#1088;&#1072;&#1079;&#1086;&#1074;&#1072;&#1085;&#1080;&#1077;/proverka-zapisi-v-shkolu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F1BAA-4063-438A-B5A4-0C5F6C57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58" y="3964108"/>
            <a:ext cx="1076085" cy="1076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70532" y="1276985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95" y="2055687"/>
            <a:ext cx="5327809" cy="24542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3150EC-53E0-4692-BB02-D0FFF3203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85364" y="1227625"/>
            <a:ext cx="8973272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2751446" y="2257027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5225064" y="2257028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396AB1-88B2-4D96-8215-6ADFED6F8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«Запись в 1 класс», «Подать заявление», далее выбрать «Начать».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52" y="1186684"/>
            <a:ext cx="3087010" cy="2770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BE8639-DE39-40B4-BEBF-5374174E9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19" r="7105" b="6902"/>
          <a:stretch/>
        </p:blipFill>
        <p:spPr>
          <a:xfrm>
            <a:off x="672474" y="2965946"/>
            <a:ext cx="3724566" cy="1005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28290A-E59C-48EE-8EDA-53D9DB2E8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561584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 </a:t>
            </a:r>
            <a:r>
              <a:rPr lang="en-US" dirty="0"/>
              <a:t>https://www.gosuslugi.ru/600426/1/form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29" y="1937364"/>
            <a:ext cx="2980820" cy="267484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https://www.gosuslugi.ru/600426/1/form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32979B9-A99E-4A92-B27B-58B16E0AB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82A029-D673-4630-819A-3C098BB99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221278"/>
            <a:ext cx="5001370" cy="2455909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42528" y="1630610"/>
            <a:ext cx="4884615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sz="1200" b="1" u="sng" dirty="0"/>
              <a:t>По информации </a:t>
            </a:r>
            <a:r>
              <a:rPr lang="ru-RU" sz="1200" b="1" u="sng" dirty="0" err="1"/>
              <a:t>Минцифры</a:t>
            </a:r>
            <a:r>
              <a:rPr lang="ru-RU" sz="1200" b="1" u="sng" dirty="0"/>
              <a:t> РФ создание предварительных заявлений будет доступно с 16 по 31 марта текущего года.</a:t>
            </a:r>
            <a:endParaRPr lang="ru-RU" altLang="ru-RU" sz="1200" dirty="0"/>
          </a:p>
          <a:p>
            <a:pPr marL="268288" indent="0"/>
            <a:endParaRPr lang="ru-RU" altLang="ru-RU" sz="1200" dirty="0"/>
          </a:p>
          <a:p>
            <a:pPr marL="268288" indent="0"/>
            <a:r>
              <a:rPr lang="ru-RU" altLang="ru-RU" sz="1200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AB9DAB-1C28-470D-9270-22A0DF870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38" y="1568086"/>
            <a:ext cx="3370588" cy="18822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B5EA77-A5BD-4DB4-9BA2-06865D16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6491" y="1221277"/>
            <a:ext cx="5766116" cy="314398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349857" y="1403612"/>
            <a:ext cx="5662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Обращаем внимание родителей!</a:t>
            </a:r>
          </a:p>
          <a:p>
            <a:pPr marL="268288" indent="0"/>
            <a:endParaRPr lang="ru-RU" sz="1200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268288" indent="0"/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граждан, </a:t>
            </a:r>
            <a:r>
              <a:rPr lang="ru-RU" sz="1200" b="1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относящихся к льготным категориям</a:t>
            </a:r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, появилась возможность отложенной/автоматической отправки заполненного заявления в момент открытия записи в 1 класс, для этого необходимо предоставить согласие во время заполнения предварительного заявления. Функционал доступен только во время заполнения предварительных заявлений до старта записи в 1 класс! </a:t>
            </a:r>
          </a:p>
          <a:p>
            <a:pPr marL="268288" indent="0"/>
            <a:endParaRPr lang="ru-RU" sz="1200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У граждан, не относящихся к льготным категориям, 1 апреля текущего года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744C3-253F-4A83-9231-5F61A842E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676" y="1117914"/>
            <a:ext cx="1626601" cy="3529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A6A8B-70AF-48CA-9675-5FD2933B5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60956E-46AC-45AC-84C9-3E7E7560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C7107A-88E5-4B00-8D1E-BE342FA3A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8669780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92645"/>
            <a:ext cx="3749606" cy="2618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A0C604-3B67-4E80-9C98-D83046347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226369"/>
            <a:ext cx="4578839" cy="3138891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538732"/>
            <a:ext cx="4263530" cy="2619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2" y="1411516"/>
            <a:ext cx="3164814" cy="2444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1D3F45-8D33-462E-B58E-9BE64BC7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30885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04301" y="1415279"/>
            <a:ext cx="8045105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01.04.2026 до 23:59 30.06.2026 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06.07.2026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.09.2026 – </a:t>
            </a:r>
            <a:r>
              <a:rPr lang="ru-RU" sz="1600" dirty="0"/>
              <a:t>прием детей, не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F1BAA-4063-438A-B5A4-0C5F6C57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732132-FDF1-499B-AEAC-63CDF4232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7131367" cy="409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86" y="1952903"/>
            <a:ext cx="4435068" cy="2720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04CF38-F366-419B-90DB-C718AD84D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4540B0-8715-44DE-94AE-DF8059575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059398"/>
            <a:ext cx="3753015" cy="3450567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21045" y="1491029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b="1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b="1" dirty="0" err="1"/>
              <a:t>Госуслуг</a:t>
            </a:r>
            <a:r>
              <a:rPr lang="ru-RU" altLang="ru-RU" b="1" dirty="0"/>
              <a:t>.</a:t>
            </a:r>
          </a:p>
          <a:p>
            <a:pPr marL="268288" indent="0"/>
            <a:endParaRPr lang="ru-RU" altLang="ru-RU" b="1" dirty="0"/>
          </a:p>
          <a:p>
            <a:pPr marL="268288" indent="0"/>
            <a:r>
              <a:rPr lang="ru-RU" altLang="ru-RU" b="1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38" y="1365564"/>
            <a:ext cx="3652775" cy="24721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32FF39-3064-49BC-A151-C3E43E851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46491" y="1055533"/>
            <a:ext cx="4071006" cy="3830653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8540" y="1275318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14.03.2023 № 593.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57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016" y="1922446"/>
            <a:ext cx="2512870" cy="20135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5492" y="3995285"/>
            <a:ext cx="3731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 algn="ctr"/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8627" y="3418817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8037FE-C942-4233-98C1-F3B827C07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28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054" y="1411515"/>
            <a:ext cx="4198288" cy="280529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515245" y="1797331"/>
            <a:ext cx="3803906" cy="1920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30" y="1411515"/>
            <a:ext cx="3344749" cy="24531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089C9D-1A07-4012-A425-408D0D11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773159" cy="75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31" y="1944640"/>
            <a:ext cx="4434648" cy="25081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3AE096-672C-4258-9D7C-FA54D5514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0" y="1388160"/>
            <a:ext cx="4578839" cy="2463030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67497" y="1753133"/>
            <a:ext cx="4184016" cy="1530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если ребенок прописан по другому адресу, необходимо последовательно ввести населенный пункт, улицу,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65" y="1558756"/>
            <a:ext cx="3320339" cy="2324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1EFB6E-877A-42C2-8C90-4267E941A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2" y="1192696"/>
            <a:ext cx="3999506" cy="369735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374524"/>
            <a:ext cx="3326130" cy="320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2E8EF1-D963-4AD7-91EB-466C9F83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213945"/>
            <a:ext cx="8366199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7" y="1887912"/>
            <a:ext cx="3095808" cy="2269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8" y="2333188"/>
            <a:ext cx="2622391" cy="2269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34F83-FF8C-45DB-A1F8-277190919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8298" y="1550449"/>
            <a:ext cx="8302911" cy="2234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02A83E-B72E-48EC-8DF0-BDA30630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043525" y="1427147"/>
            <a:ext cx="8100475" cy="1339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17" y="2025707"/>
            <a:ext cx="4033074" cy="24290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1A359D-305E-47F9-AC19-F10C2D7F6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99647" y="1654673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Подтвердить данные ребёнка.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57" y="1324667"/>
            <a:ext cx="2323399" cy="30759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34E4F5-62FF-442D-9D23-ACBD7C61B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370994" y="1024444"/>
            <a:ext cx="8383868" cy="1372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свидетельства о рождении ребенка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28F164-461D-4F57-97CF-5AAC45DF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77" y="1651563"/>
            <a:ext cx="1679764" cy="290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965405-18B0-419B-A404-787713AEE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13" y="1501092"/>
            <a:ext cx="1232806" cy="3156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2EBD56-9103-46B5-9105-05268AEBF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490" y="1625429"/>
            <a:ext cx="1354358" cy="29599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D2BC6A-955E-4CF8-884F-EF4B707ED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65722" y="2235028"/>
            <a:ext cx="2124539" cy="1199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31387-C3CE-4CF4-B1B9-B036D455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00" y="1524662"/>
            <a:ext cx="1735948" cy="2985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8DB22D-A182-4C6A-A18E-DE14A708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14" y="1158459"/>
            <a:ext cx="1315830" cy="3215442"/>
          </a:xfrm>
          <a:prstGeom prst="rect">
            <a:avLst/>
          </a:prstGeom>
        </p:spPr>
      </p:pic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4E1A2A27-4626-40EB-983F-B7E8AAEE9B1E}"/>
              </a:ext>
            </a:extLst>
          </p:cNvPr>
          <p:cNvSpPr txBox="1">
            <a:spLocks/>
          </p:cNvSpPr>
          <p:nvPr/>
        </p:nvSpPr>
        <p:spPr>
          <a:xfrm>
            <a:off x="4347536" y="1207618"/>
            <a:ext cx="1735948" cy="20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altLang="ru-RU" b="1" dirty="0"/>
              <a:t>Если ребенок не имеет российское гражданство, необходимо указать гражданство.</a:t>
            </a:r>
          </a:p>
          <a:p>
            <a:pPr marL="179388" indent="0"/>
            <a:endParaRPr lang="ru-RU" altLang="ru-RU" b="1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293D3B-9F20-45B6-8FAC-011EA4007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5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51674" y="1411517"/>
            <a:ext cx="5151957" cy="1261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при заполнении была указана льгота преимущественного зачисления ребенка в школу, необходимо указать сведения о ребенке, который обучается в выбранной школе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E5204-651B-46BF-82B1-090BDEB0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96" y="1247631"/>
            <a:ext cx="1893742" cy="36116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AB8B16-9E3D-4757-AD11-E46F70735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6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68687F-ACC5-46B8-B806-2303CCF3E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80816" y="1411516"/>
            <a:ext cx="5067159" cy="2902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ребёнок имеет российское гражданство, выбрать язык обучения и родной язык.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C8E17-756F-460F-9C70-032F68E15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92" y="1169419"/>
            <a:ext cx="1303856" cy="3580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39D8B7-8471-44B3-87A8-DAED0BE88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08127" y="1380118"/>
            <a:ext cx="7322405" cy="1652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00" y="1977437"/>
            <a:ext cx="3535800" cy="25604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22074-EE31-4FAE-B3A6-0452F76CC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77908" y="1432781"/>
            <a:ext cx="5630523" cy="1208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ребенку нужны специальные условия, то необходимо выбрать адаптированную образовательную программу и особенность развития 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449F2-11D1-4B09-A7F8-2E3E0E036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44"/>
          <a:stretch/>
        </p:blipFill>
        <p:spPr>
          <a:xfrm>
            <a:off x="5908431" y="1237815"/>
            <a:ext cx="1633415" cy="3512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EA2447-BCA2-46E1-9992-6987C21E8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52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401" y="1708501"/>
            <a:ext cx="4489768" cy="2957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altLang="ru-RU" b="1" dirty="0"/>
              <a:t>Проверить данные заявителя.</a:t>
            </a:r>
          </a:p>
          <a:p>
            <a:pPr marL="179388" indent="0" algn="ctr"/>
            <a:r>
              <a:rPr lang="ru-RU" altLang="ru-RU" b="1" dirty="0"/>
              <a:t>Если в указанных данных содержится ошибка, выбрать «редактировать».</a:t>
            </a:r>
          </a:p>
          <a:p>
            <a:pPr marL="179388" indent="0" algn="ctr"/>
            <a:endParaRPr lang="ru-RU" altLang="ru-RU" b="1" dirty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91" y="1241367"/>
            <a:ext cx="2461598" cy="35084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1152F5-986D-45DF-8F30-747EB29FD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3850" y="381664"/>
            <a:ext cx="6302231" cy="9741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 (для граждан иностранных государств и лиц без гражданства):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57811" y="1500592"/>
            <a:ext cx="8302911" cy="3009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удостоверяющий личность заявителя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удостоверяющий личность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документы, подтверждающие родство заявителя (заявителей) (или законность представления прав ребенка);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документов, подтверждающих законность нахождения ребенка и его законного (законных) представителя (представителей) на территории Российской Федерации;</a:t>
            </a:r>
          </a:p>
          <a:p>
            <a:pPr marL="109728" indent="0"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документы, подтверждающих прохождение государственной дактилоскопической регистрации ребенка;</a:t>
            </a:r>
          </a:p>
          <a:p>
            <a:pPr marL="109728" indent="0"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медицинское заключение об отсутствии у ребенка инфекционных заболеваний, представляющих опасность для окружающих.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02A83E-B72E-48EC-8DF0-BDA30630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6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964382" y="1364942"/>
            <a:ext cx="6904722" cy="526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1995619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15" y="1995619"/>
            <a:ext cx="3097722" cy="1856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0476D-D14C-40D6-8BE9-A52ABFCC1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6109" y="1599085"/>
            <a:ext cx="4708599" cy="1511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altLang="ru-RU" b="1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DB121-5FDF-45F1-B5BD-FB745795F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2" t="15802" r="40940" b="11111"/>
          <a:stretch/>
        </p:blipFill>
        <p:spPr>
          <a:xfrm>
            <a:off x="5134708" y="1117914"/>
            <a:ext cx="1283881" cy="3720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C5CE8B-1406-4083-B09C-A6B23674E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4198" y="1097280"/>
            <a:ext cx="547049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13498" y="1295750"/>
            <a:ext cx="5192172" cy="3472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Гражданам, </a:t>
            </a:r>
            <a:r>
              <a:rPr lang="ru-RU" sz="1400" b="1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относящимся к льготным категориям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, необходимо выбрать способ отправки заявления в момент открытия записи в 1 класс.</a:t>
            </a:r>
          </a:p>
          <a:p>
            <a:pPr marL="179388" indent="0"/>
            <a:endParaRPr lang="ru-RU" altLang="ru-RU" b="1" dirty="0"/>
          </a:p>
          <a:p>
            <a:pPr marL="179388" indent="0"/>
            <a:r>
              <a:rPr lang="ru-RU" altLang="ru-RU" b="1" u="sng" dirty="0"/>
              <a:t>ВНИМАНИЕ:</a:t>
            </a:r>
          </a:p>
          <a:p>
            <a:pPr marL="179388" indent="0"/>
            <a:r>
              <a:rPr lang="ru-RU" altLang="ru-RU" b="1" dirty="0"/>
              <a:t>В случае, если сведения, указанные в подлинниках документов или полученные в результате межведомственного взаимодействия, не будут соответствовать сведениям, указанным в заявлении, такие заявления будут отклонены в соответствии с пунктом 21 Административного регламента предоставления услуги (Постановление Администрации города Екатеринбурга от 31.03.2023 № 779).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59185-33C0-4331-8787-2370C3BD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613" y="1230520"/>
            <a:ext cx="1633920" cy="36118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34856-C743-4D74-A357-2CDBDBE3F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1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928" y="1513605"/>
            <a:ext cx="4700257" cy="3074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Если было дано согласие на отложенную/автоматическую отправку, то у заявителя до момента старта записи есть возможность внести изменения в заявление или отказаться от </a:t>
            </a:r>
            <a:r>
              <a:rPr lang="ru-RU" sz="1400" b="1" dirty="0" err="1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автоотправки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.</a:t>
            </a:r>
            <a:endParaRPr lang="ru-RU" altLang="ru-RU" b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9B6F77-8730-4799-A859-312EF46A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04B05F-4170-4B9A-844F-4F67E81FE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22"/>
          <a:stretch/>
        </p:blipFill>
        <p:spPr>
          <a:xfrm>
            <a:off x="5341226" y="1200413"/>
            <a:ext cx="1466991" cy="35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4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6178" y="1272968"/>
            <a:ext cx="6020770" cy="356937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411515"/>
            <a:ext cx="5873091" cy="1714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заявления, при этом временем регистрации заявления в системе является время нажатия на кнопку «Отправить заявление», либо время отправки заявления с ЕПГУ – для заявлений, отправленным автоматически.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6" name="Google Shape;103;p15"/>
          <p:cNvSpPr txBox="1">
            <a:spLocks/>
          </p:cNvSpPr>
          <p:nvPr/>
        </p:nvSpPr>
        <p:spPr>
          <a:xfrm>
            <a:off x="387981" y="3241983"/>
            <a:ext cx="5880517" cy="16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черновиков,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485EDF-4AE7-407E-BB0F-A257F328F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976" y="1272969"/>
            <a:ext cx="1088908" cy="34368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7AD76B-FFC7-4F73-ACD1-A2254AFA5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03" y="1859067"/>
            <a:ext cx="5836504" cy="2112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352" y="1928627"/>
            <a:ext cx="2114525" cy="385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09900" y="1267006"/>
            <a:ext cx="672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Montserrat SemiBold" panose="020B0604020202020204" charset="-52"/>
              </a:rPr>
              <a:t>Подтверждение факта получения заявления системой ведомства</a:t>
            </a: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 flipH="1">
            <a:off x="3933526" y="1598277"/>
            <a:ext cx="1462298" cy="535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10C4DC-2C9C-4DBF-97E0-7A31C3FE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74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55374" y="1268083"/>
            <a:ext cx="8034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 принято к рассмотрению:</a:t>
            </a:r>
          </a:p>
          <a:p>
            <a:endParaRPr lang="ru-RU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принято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Вам необходимо лично подтвердить сведения, указанные в заявлении, путем представления оригиналов документов, подтверждающих внеочередное, первоочередное или преимущественное право зачисления ребенка в выбранную общеобразовательную организацию в часы работы приемной комиссии или в ГБУ СО «Многофункциональный центр предоставления муниципальных и государственных услуг» (с адресами ближайших офисов ГБУ СО «Многофункциональный центр предоставления муниципальных и государственных услуг» можно ознакомиться на официальном сайте учреждения – mfc66.ru, в разделе «Офисы») 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срок до 30 июня текущего года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1 апреля по 30 июня текущего года)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течение пяти рабочих дней с даты регистрации заявления </a:t>
            </a: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6 июля по 5 сентября).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A366A7-0E9B-4B85-9637-BE3B9E8D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9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6491" y="1059398"/>
            <a:ext cx="4578839" cy="3830653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318781"/>
            <a:ext cx="6425985" cy="513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очереди в 1 класс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16072" y="1209026"/>
            <a:ext cx="4239676" cy="3581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/>
            <a:r>
              <a:rPr lang="ru-RU" dirty="0"/>
              <a:t>Узнать номер очереди, в соответствии с номером заявления, зарегистрированным в региональной государственной информационной системе, возможно на Официальном портале Екатеринбурга (</a:t>
            </a:r>
            <a:r>
              <a:rPr lang="ru-RU" dirty="0" err="1"/>
              <a:t>екатеринбург.рф</a:t>
            </a:r>
            <a:r>
              <a:rPr lang="ru-RU" dirty="0"/>
              <a:t>, «Жителям» – «Образование» – «</a:t>
            </a:r>
            <a:r>
              <a:rPr lang="ru-RU" b="1" dirty="0"/>
              <a:t>Проверка очереди в 1 класс</a:t>
            </a:r>
            <a:r>
              <a:rPr lang="ru-RU" dirty="0"/>
              <a:t>» –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екатеринбург.рф/жителям/образование/proverka-zapisi-v-shkolu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/>
            <a:endParaRPr lang="ru-RU" b="1" dirty="0"/>
          </a:p>
          <a:p>
            <a:pPr marL="0" indent="0"/>
            <a:r>
              <a:rPr lang="ru-RU" b="1" dirty="0"/>
              <a:t>Важно!</a:t>
            </a:r>
            <a:r>
              <a:rPr lang="ru-RU" dirty="0"/>
              <a:t> Заявления, зарегистрированные в отношении ребенка, имеющего внеочередное, первоочередное или преимущественное право зачисления в учреждение, выстраиваются в очередь без учета даты и времени подачи заявления.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742" y="1169271"/>
            <a:ext cx="3108625" cy="3311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1624" y="3629079"/>
            <a:ext cx="1124125" cy="369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4341555" y="2656203"/>
            <a:ext cx="1560069" cy="972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0DC76A-DCB1-4009-9FD5-483CBB0C4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0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71559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400" b="1" dirty="0"/>
              <a:t>Департаментом образования</a:t>
            </a:r>
            <a:r>
              <a:rPr lang="ru-RU" sz="1400" dirty="0"/>
              <a:t> </a:t>
            </a:r>
            <a:r>
              <a:rPr lang="ru-RU" sz="1400" b="1" dirty="0"/>
              <a:t>с 17 марта 2026 года</a:t>
            </a:r>
            <a:br>
              <a:rPr lang="ru-RU" sz="1400" b="1" dirty="0"/>
            </a:br>
            <a:r>
              <a:rPr lang="ru-RU" sz="1400" b="1" dirty="0"/>
              <a:t>организована работа «горячей линии» по приему детей в 1-й класс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3C9FDA8-821F-46DD-8ED2-0F1AC7796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81833"/>
              </p:ext>
            </p:extLst>
          </p:nvPr>
        </p:nvGraphicFramePr>
        <p:xfrm>
          <a:off x="1024298" y="1128764"/>
          <a:ext cx="6830171" cy="35341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32380">
                  <a:extLst>
                    <a:ext uri="{9D8B030D-6E8A-4147-A177-3AD203B41FA5}">
                      <a16:colId xmlns:a16="http://schemas.microsoft.com/office/drawing/2014/main" val="3625880089"/>
                    </a:ext>
                  </a:extLst>
                </a:gridCol>
                <a:gridCol w="1240404">
                  <a:extLst>
                    <a:ext uri="{9D8B030D-6E8A-4147-A177-3AD203B41FA5}">
                      <a16:colId xmlns:a16="http://schemas.microsoft.com/office/drawing/2014/main" val="1727425385"/>
                    </a:ext>
                  </a:extLst>
                </a:gridCol>
                <a:gridCol w="3457387">
                  <a:extLst>
                    <a:ext uri="{9D8B030D-6E8A-4147-A177-3AD203B41FA5}">
                      <a16:colId xmlns:a16="http://schemas.microsoft.com/office/drawing/2014/main" val="252462376"/>
                    </a:ext>
                  </a:extLst>
                </a:gridCol>
              </a:tblGrid>
              <a:tr h="2540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</a:t>
                      </a: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Ф.И.О.</a:t>
                      </a:r>
                    </a:p>
                  </a:txBody>
                  <a:tcPr marL="7457" marR="7457" marT="7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Академический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304-16-56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Лисова Наталья Анатольевна,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170617861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Верх-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Исетский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304-12-64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Иваницкая Наталья Александровна,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01117030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Железнодорожный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304 - 16-31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Крепец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Ирина Владимировна, </a:t>
                      </a:r>
                      <a:b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</a:b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9607563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Кировский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304-16-36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Нигаматова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Эльмира 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Тимергазиевна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343232651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Ленинский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304-16-41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Коржановская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Ольга Анатольевна,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609857446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Октябрьский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304-12-71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Макарова Наталия Александровна,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4050612629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Орджоникидзевский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304-12-57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Юрочкина Наталья Александровна, 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зам.начальника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1524445163"/>
                  </a:ext>
                </a:extLst>
              </a:tr>
              <a:tr h="3401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Чкаловский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304-16-51 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Склюева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Ирина Васильевна,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2165338763"/>
                  </a:ext>
                </a:extLst>
              </a:tr>
              <a:tr h="6073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Департамент образования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304-12-44,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304-12-43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специалисты отдела,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Шарипова Екатерина Эдуардовна,</a:t>
                      </a:r>
                      <a:b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</a:b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начальник отдела Департамента образования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277951993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1C9EC-78D4-4B07-8214-A4BBCDBA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92697" y="1059399"/>
            <a:ext cx="6368994" cy="3266111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39755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400" b="1" dirty="0"/>
              <a:t>Департаментом образования</a:t>
            </a:r>
            <a:r>
              <a:rPr lang="ru-RU" sz="1400" dirty="0"/>
              <a:t> </a:t>
            </a:r>
            <a:r>
              <a:rPr lang="ru-RU" sz="1400" b="1" dirty="0"/>
              <a:t>с 16 марта 2026 года</a:t>
            </a:r>
            <a:br>
              <a:rPr lang="ru-RU" sz="1400" b="1" dirty="0"/>
            </a:br>
            <a:r>
              <a:rPr lang="ru-RU" sz="1400" b="1" dirty="0"/>
              <a:t>организована работа «горячей линии» по приему детей в 1-й класс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5FA68-12E1-4D58-91D5-B9AAAAB5B482}"/>
              </a:ext>
            </a:extLst>
          </p:cNvPr>
          <p:cNvSpPr txBox="1"/>
          <p:nvPr/>
        </p:nvSpPr>
        <p:spPr>
          <a:xfrm>
            <a:off x="1383525" y="1428179"/>
            <a:ext cx="5804453" cy="245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правового обеспечения приема детей в первый класс: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304-12-41 Семенова Татьяна Александровна и Меняйлова Елена Валерьевна.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подачи заявления через Единый портал государственных и муниципальных услуг: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304-12-50 Обухова Кристина Викторовна.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050A1-CDAE-498C-A19C-6AD853DE9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170407"/>
            <a:ext cx="8302911" cy="2075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24.06.2023 № 281-ФЗ «О внесении изменений в статьи 19 и 24 Федерального закона «О статусе военнослужащего» и Федеральный закон «О войсках национальной гвардии Российской Федерации»)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0DD09D-FFCD-4C83-9168-8E624E01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ECC604-91AD-4428-B185-1F816ABBB398}"/>
              </a:ext>
            </a:extLst>
          </p:cNvPr>
          <p:cNvSpPr txBox="1"/>
          <p:nvPr/>
        </p:nvSpPr>
        <p:spPr>
          <a:xfrm>
            <a:off x="525585" y="3124970"/>
            <a:ext cx="6727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28952" y="1319917"/>
            <a:ext cx="7835110" cy="389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03.07.2016 № 226-ФЗ «О войсках национальной гвардии Российской Федерации»)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0DD09D-FFCD-4C83-9168-8E624E01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E022F-73FF-43A5-9998-D7986C4B7F97}"/>
              </a:ext>
            </a:extLst>
          </p:cNvPr>
          <p:cNvSpPr txBox="1"/>
          <p:nvPr/>
        </p:nvSpPr>
        <p:spPr>
          <a:xfrm>
            <a:off x="707666" y="2965944"/>
            <a:ext cx="7339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</a:t>
            </a:r>
            <a:b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248822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596348" y="1210162"/>
            <a:ext cx="7991062" cy="2184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 полиции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по месту жительства их семей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22A531-8552-47D8-B68A-BA423328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F75C8-5992-41B3-93DB-A17DF8138EED}"/>
              </a:ext>
            </a:extLst>
          </p:cNvPr>
          <p:cNvSpPr txBox="1"/>
          <p:nvPr/>
        </p:nvSpPr>
        <p:spPr>
          <a:xfrm>
            <a:off x="676654" y="3228333"/>
            <a:ext cx="6727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38021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92982" y="1617863"/>
            <a:ext cx="8054672" cy="2148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-9525" algn="just"/>
            <a:r>
              <a:rPr lang="ru-RU" sz="1200" dirty="0"/>
              <a:t>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от 29.12.2012 № 273-ФЗ «Об образовании в Российской Федерации</a:t>
            </a:r>
            <a:r>
              <a:rPr lang="ru-RU" sz="1200" dirty="0">
                <a:solidFill>
                  <a:schemeClr val="accent1"/>
                </a:solidFill>
              </a:rPr>
              <a:t>»</a:t>
            </a:r>
            <a:r>
              <a:rPr lang="ru-RU" b="1" dirty="0">
                <a:solidFill>
                  <a:schemeClr val="accent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5E9643-30A4-4CAF-911D-E2D4864B3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842" y="2039907"/>
            <a:ext cx="8302911" cy="160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                               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CEC5AB-6035-442E-985C-13F584A2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2708</Words>
  <Application>Microsoft Office PowerPoint</Application>
  <PresentationFormat>Экран (16:9)</PresentationFormat>
  <Paragraphs>255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Montserrat</vt:lpstr>
      <vt:lpstr>Montserrat SemiBold</vt:lpstr>
      <vt:lpstr>Arial</vt:lpstr>
      <vt:lpstr>Segoe UI</vt:lpstr>
      <vt:lpstr>Georgia</vt:lpstr>
      <vt:lpstr>PT Serif</vt:lpstr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Какие документы необходимы для заполнения заявления (для граждан иностранных государств и лиц без гражданства):</vt:lpstr>
      <vt:lpstr>Правом внеочередного приема будут пользоваться следующие категории детей:</vt:lpstr>
      <vt:lpstr>Правом внеочередного приема будут пользоваться следующие категории детей:</vt:lpstr>
      <vt:lpstr>Правом первоочередного приема будут пользоваться следующие категории детей:</vt:lpstr>
      <vt:lpstr>Правом преимущественного приема будут пользоваться следующие категории детей:  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Статусы, поступающие в личный кабинет ЕПГУ</vt:lpstr>
      <vt:lpstr>Статусы, поступающие в личный кабинет ЕПГУ</vt:lpstr>
      <vt:lpstr>Проверка очереди в 1 класс</vt:lpstr>
      <vt:lpstr>Департаментом образования с 17 марта 2026 года организована работа «горячей линии» по приему детей в 1-й класс:</vt:lpstr>
      <vt:lpstr>Департаментом образования с 16 марта 2026 года организована работа «горячей линии» по приему детей в 1-й класс: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Шарипова Екатерина Эдуардовна</cp:lastModifiedBy>
  <cp:revision>135</cp:revision>
  <dcterms:modified xsi:type="dcterms:W3CDTF">2026-03-20T11:18:25Z</dcterms:modified>
</cp:coreProperties>
</file>