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1"/>
  </p:notesMasterIdLst>
  <p:sldIdLst>
    <p:sldId id="275" r:id="rId2"/>
    <p:sldId id="258" r:id="rId3"/>
    <p:sldId id="257" r:id="rId4"/>
    <p:sldId id="260" r:id="rId5"/>
    <p:sldId id="262" r:id="rId6"/>
    <p:sldId id="263" r:id="rId7"/>
    <p:sldId id="259" r:id="rId8"/>
    <p:sldId id="261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3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91" autoAdjust="0"/>
  </p:normalViewPr>
  <p:slideViewPr>
    <p:cSldViewPr>
      <p:cViewPr varScale="1">
        <p:scale>
          <a:sx n="110" d="100"/>
          <a:sy n="110" d="100"/>
        </p:scale>
        <p:origin x="-160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501C68-30BC-45E6-B355-506C521DA75C}" type="datetimeFigureOut">
              <a:rPr lang="ru-RU" smtClean="0"/>
              <a:pPr/>
              <a:t>17.09.2016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67526F-BB2B-4CBA-9B29-AB139292262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67526F-BB2B-4CBA-9B29-AB1392922622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67526F-BB2B-4CBA-9B29-AB1392922622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17.09.2016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1" name="Picture 3" descr="C:\Users\User\Desktop\счастливые дети фото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052736"/>
            <a:ext cx="8280920" cy="538331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357298"/>
            <a:ext cx="8229600" cy="724648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/>
              <a:t>Зачем нужен экспресс-тест?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u-RU" dirty="0" smtClean="0"/>
              <a:t>Может снять необоснованные подозрения в употреблении наркотиков, основанные на изменении поведения подростка (скрытность, напряженность в отношениях с родителями, агрессивность, снижение успеваемости и т.д.).</a:t>
            </a:r>
          </a:p>
          <a:p>
            <a:pPr lvl="0"/>
            <a:r>
              <a:rPr lang="ru-RU" dirty="0" smtClean="0"/>
              <a:t>Поможет не упустить период «подсаживания» на иглу или «</a:t>
            </a:r>
            <a:r>
              <a:rPr lang="ru-RU" dirty="0" err="1" smtClean="0"/>
              <a:t>пробования</a:t>
            </a:r>
            <a:r>
              <a:rPr lang="ru-RU" dirty="0" smtClean="0"/>
              <a:t>» наркотиков.</a:t>
            </a:r>
          </a:p>
          <a:p>
            <a:pPr lvl="0"/>
            <a:r>
              <a:rPr lang="ru-RU" dirty="0" smtClean="0"/>
              <a:t>Может стать началом серьезного разговора родителей и молодого человека о последствиях употребления наркотиков и о том, кому выгодно формировать у него такие привычки.</a:t>
            </a:r>
          </a:p>
          <a:p>
            <a:pPr lvl="0"/>
            <a:r>
              <a:rPr lang="ru-RU" dirty="0" smtClean="0"/>
              <a:t>Даст шанс предотвратить развитие наркотической зависимости на ранней стадии употребления наркотиков.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786058"/>
            <a:ext cx="8229600" cy="142876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/>
              <a:t>В чем преимущества теста?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>
              <a:buNone/>
            </a:pPr>
            <a:r>
              <a:rPr lang="ru-RU" b="1" dirty="0" smtClean="0"/>
              <a:t>Простота и удобство </a:t>
            </a:r>
            <a:r>
              <a:rPr lang="ru-RU" dirty="0" smtClean="0"/>
              <a:t>–</a:t>
            </a:r>
            <a:r>
              <a:rPr lang="ru-RU" b="1" dirty="0" smtClean="0"/>
              <a:t> </a:t>
            </a:r>
            <a:r>
              <a:rPr lang="ru-RU" dirty="0" smtClean="0"/>
              <a:t>самодиагностика с помощью тестов позволяет получить результат дома; не требует дорогостоящего оборудования и специальных навыков.</a:t>
            </a:r>
          </a:p>
          <a:p>
            <a:pPr lvl="0">
              <a:buNone/>
            </a:pPr>
            <a:r>
              <a:rPr lang="ru-RU" b="1" dirty="0" smtClean="0"/>
              <a:t>Надежность</a:t>
            </a:r>
            <a:r>
              <a:rPr lang="ru-RU" dirty="0" smtClean="0"/>
              <a:t> – достоверность тестов достигает 92–99,8%, при этом каждый диагностический тест имеет встроенный внутренний контроль, позволяющий убедиться в том, что процедура тестирования проведена правильно.</a:t>
            </a:r>
          </a:p>
          <a:p>
            <a:pPr lvl="0">
              <a:buNone/>
            </a:pPr>
            <a:r>
              <a:rPr lang="ru-RU" b="1" dirty="0" smtClean="0"/>
              <a:t>Объективность</a:t>
            </a:r>
            <a:r>
              <a:rPr lang="ru-RU" dirty="0" smtClean="0"/>
              <a:t> – никто не заинтересован в обнаружении несуществующей болезни.</a:t>
            </a:r>
          </a:p>
          <a:p>
            <a:pPr lvl="0">
              <a:buNone/>
            </a:pPr>
            <a:r>
              <a:rPr lang="ru-RU" b="1" dirty="0" smtClean="0"/>
              <a:t>Экономичность</a:t>
            </a:r>
            <a:r>
              <a:rPr lang="ru-RU" dirty="0" smtClean="0"/>
              <a:t> – экономия времени на проведение обследования.</a:t>
            </a:r>
          </a:p>
          <a:p>
            <a:pPr lvl="0">
              <a:buNone/>
            </a:pPr>
            <a:r>
              <a:rPr lang="ru-RU" b="1" dirty="0" smtClean="0"/>
              <a:t>Анонимность</a:t>
            </a:r>
            <a:r>
              <a:rPr lang="ru-RU" dirty="0" smtClean="0"/>
              <a:t> – это особенно важно при выявлении фактов употребления наркотиков.</a:t>
            </a:r>
          </a:p>
          <a:p>
            <a:pPr lvl="0">
              <a:buNone/>
            </a:pPr>
            <a:r>
              <a:rPr lang="ru-RU" b="1" dirty="0" smtClean="0"/>
              <a:t>Своевременность</a:t>
            </a:r>
            <a:r>
              <a:rPr lang="ru-RU" dirty="0" smtClean="0"/>
              <a:t> – результат можно получить за считанные минуты (15 минут) и в зависимости от него решать, предпринимать какие-то меры или, благополучно развеяв сомнения, продолжать вести обычную жизнь.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620688"/>
            <a:ext cx="8449816" cy="5668104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	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ru-RU" sz="2400" b="1" dirty="0" smtClean="0"/>
              <a:t>Для проведения тестирования</a:t>
            </a:r>
            <a:r>
              <a:rPr lang="ru-RU" sz="2400" dirty="0" smtClean="0"/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будет использован набор </a:t>
            </a:r>
            <a:r>
              <a:rPr lang="ru-RU" sz="2400" dirty="0" err="1" smtClean="0">
                <a:solidFill>
                  <a:schemeClr val="tx1"/>
                </a:solidFill>
              </a:rPr>
              <a:t>иммунохроматографических</a:t>
            </a:r>
            <a:r>
              <a:rPr lang="ru-RU" sz="2400" dirty="0" smtClean="0">
                <a:solidFill>
                  <a:schemeClr val="tx1"/>
                </a:solidFill>
              </a:rPr>
              <a:t> полосок для одновременного выявления 5 наркотических соединений (</a:t>
            </a:r>
            <a:r>
              <a:rPr lang="ru-RU" sz="2400" dirty="0" err="1" smtClean="0">
                <a:solidFill>
                  <a:schemeClr val="tx1"/>
                </a:solidFill>
              </a:rPr>
              <a:t>опиидов</a:t>
            </a:r>
            <a:r>
              <a:rPr lang="ru-RU" sz="2400" dirty="0" smtClean="0">
                <a:solidFill>
                  <a:schemeClr val="tx1"/>
                </a:solidFill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</a:rPr>
              <a:t>канабиноидов</a:t>
            </a:r>
            <a:r>
              <a:rPr lang="ru-RU" sz="2400" dirty="0" smtClean="0">
                <a:solidFill>
                  <a:schemeClr val="tx1"/>
                </a:solidFill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</a:rPr>
              <a:t>амфетаминов</a:t>
            </a:r>
            <a:r>
              <a:rPr lang="ru-RU" sz="2400" dirty="0" smtClean="0">
                <a:solidFill>
                  <a:schemeClr val="tx1"/>
                </a:solidFill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</a:rPr>
              <a:t>метамфетаминов</a:t>
            </a:r>
            <a:r>
              <a:rPr lang="ru-RU" sz="2400" dirty="0" smtClean="0">
                <a:solidFill>
                  <a:schemeClr val="tx1"/>
                </a:solidFill>
              </a:rPr>
              <a:t>, кокаина) в слюне (если наркотик не выявлен, то в тестовой зоне появляются 2 полоски, если наркотик выявлен, то – 1 полоска).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 </a:t>
            </a:r>
            <a:br>
              <a:rPr lang="ru-RU" sz="2400" dirty="0" smtClean="0"/>
            </a:br>
            <a:r>
              <a:rPr lang="ru-RU" sz="2400" b="1" dirty="0" smtClean="0"/>
              <a:t>	Тестирование поможет выявить</a:t>
            </a:r>
            <a:r>
              <a:rPr lang="ru-RU" sz="2400" dirty="0" smtClean="0"/>
              <a:t>:</a:t>
            </a:r>
            <a:br>
              <a:rPr lang="ru-RU" sz="2400" dirty="0" smtClean="0"/>
            </a:br>
            <a:r>
              <a:rPr lang="en-US" sz="2400" dirty="0" smtClean="0">
                <a:solidFill>
                  <a:schemeClr val="tx1"/>
                </a:solidFill>
              </a:rPr>
              <a:t>- </a:t>
            </a:r>
            <a:r>
              <a:rPr lang="ru-RU" sz="2400" dirty="0" smtClean="0">
                <a:solidFill>
                  <a:schemeClr val="tx1"/>
                </a:solidFill>
              </a:rPr>
              <a:t>физическую зависимость у лиц, употребляющих наркотики или иные ПАВ;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- </a:t>
            </a:r>
            <a:r>
              <a:rPr lang="ru-RU" sz="2400" dirty="0" smtClean="0">
                <a:solidFill>
                  <a:schemeClr val="tx1"/>
                </a:solidFill>
              </a:rPr>
              <a:t>эпизодический характер употребления наркотиков;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- </a:t>
            </a:r>
            <a:r>
              <a:rPr lang="ru-RU" sz="2400" dirty="0" smtClean="0">
                <a:solidFill>
                  <a:schemeClr val="tx1"/>
                </a:solidFill>
              </a:rPr>
              <a:t>формирующуюся психическую зависимость.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b="1" dirty="0" smtClean="0"/>
              <a:t> 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714488"/>
            <a:ext cx="8229600" cy="642942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Вы можете заподозрить потребление Вашим ребенком наркотиков,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/>
              <a:t>если замечаете, что его поведение меняется: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ru-RU" dirty="0" smtClean="0"/>
              <a:t>утрата старых друзей, отказ познакомить Вас с новыми;</a:t>
            </a:r>
          </a:p>
          <a:p>
            <a:pPr lvl="0"/>
            <a:r>
              <a:rPr lang="ru-RU" dirty="0" smtClean="0"/>
              <a:t>сужение круга интересов, потеря интереса к бывшим увлечениям, хобби и пр.; </a:t>
            </a:r>
          </a:p>
          <a:p>
            <a:pPr lvl="0"/>
            <a:r>
              <a:rPr lang="ru-RU" dirty="0" smtClean="0"/>
              <a:t>нарушение памяти, неспособность логически мыслить, резкое снижение успеваемости;</a:t>
            </a:r>
          </a:p>
          <a:p>
            <a:pPr lvl="0"/>
            <a:r>
              <a:rPr lang="ru-RU" dirty="0" smtClean="0"/>
              <a:t>резкие перемены в характере, чрезмерная эмоциональность, не обусловленная реальной обстановкой. Настроение колеблется: от безудержного веселья до депрессии;</a:t>
            </a:r>
          </a:p>
          <a:p>
            <a:pPr lvl="0"/>
            <a:r>
              <a:rPr lang="ru-RU" dirty="0" smtClean="0"/>
              <a:t>непривычная раздражительность и агрессия;</a:t>
            </a:r>
          </a:p>
          <a:p>
            <a:pPr lvl="0"/>
            <a:r>
              <a:rPr lang="ru-RU" dirty="0" smtClean="0"/>
              <a:t>замкнутость: ребенка перестают интересовать события в семье, в классе;</a:t>
            </a:r>
          </a:p>
          <a:p>
            <a:pPr lvl="0"/>
            <a:r>
              <a:rPr lang="ru-RU" dirty="0" smtClean="0"/>
              <a:t>сокрытие от Вас мест, которые он посещает, того, с кем и чем планирует заниматься, и пр.;</a:t>
            </a:r>
          </a:p>
          <a:p>
            <a:pPr lvl="0"/>
            <a:r>
              <a:rPr lang="ru-RU" dirty="0" smtClean="0"/>
              <a:t>телефонные разговоры (особенно «зашифрованные») с незнакомыми лицами;</a:t>
            </a:r>
          </a:p>
          <a:p>
            <a:pPr lvl="0"/>
            <a:r>
              <a:rPr lang="ru-RU" dirty="0" smtClean="0"/>
              <a:t>стремление все закрыть на ключ: комнату, ящики стола, шкатулки и пр.;</a:t>
            </a:r>
          </a:p>
          <a:p>
            <a:pPr lvl="0"/>
            <a:r>
              <a:rPr lang="ru-RU" dirty="0" smtClean="0"/>
              <a:t>нарушение сна: бессонница или настолько крепкий сон, что не представляется никакой возможности его разбудить или сделать это намного труднее, чем было раньше;</a:t>
            </a:r>
          </a:p>
          <a:p>
            <a:pPr lvl="0"/>
            <a:r>
              <a:rPr lang="ru-RU" dirty="0" smtClean="0"/>
              <a:t>необъяснимое повышение аппетита или, наоборот, беспричинная потеря его, частые простудные заболевания;</a:t>
            </a:r>
          </a:p>
          <a:p>
            <a:pPr lvl="0"/>
            <a:r>
              <a:rPr lang="ru-RU" dirty="0" smtClean="0"/>
              <a:t>долгое (вплоть до нескольких суток) отсутствие дома;</a:t>
            </a:r>
          </a:p>
          <a:p>
            <a:pPr lvl="0"/>
            <a:r>
              <a:rPr lang="ru-RU" dirty="0" smtClean="0"/>
              <a:t>нарушение речи, походки и координации движений при отсутствии запаха алкоголя изо рта;</a:t>
            </a:r>
          </a:p>
          <a:p>
            <a:pPr lvl="0"/>
            <a:r>
              <a:rPr lang="ru-RU" dirty="0" smtClean="0"/>
              <a:t>специфический запах от одежды (например, смесь хвои с табаком);</a:t>
            </a:r>
          </a:p>
          <a:p>
            <a:pPr lvl="0"/>
            <a:r>
              <a:rPr lang="ru-RU" dirty="0" smtClean="0"/>
              <a:t>незнакомые таблетки, порошки и пр. (не из домашней аптечки) в комнате, среди личных вещей;</a:t>
            </a:r>
          </a:p>
          <a:p>
            <a:pPr lvl="0"/>
            <a:r>
              <a:rPr lang="ru-RU" dirty="0" smtClean="0"/>
              <a:t>неожиданное покраснение глаз, зрачки неестественно сужены или расширены, коричневый налет на языке;</a:t>
            </a:r>
          </a:p>
          <a:p>
            <a:pPr lvl="0"/>
            <a:r>
              <a:rPr lang="ru-RU" dirty="0" smtClean="0"/>
              <a:t>необъяснимые «потери» денег и пропажа вещей из дома.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000" b="1" cap="all" dirty="0" smtClean="0"/>
              <a:t>Результаты тестирования получены, что делать?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b="1" dirty="0" smtClean="0"/>
              <a:t>При отрицательном результате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Вы испытаете радость, что тест дал отрицательный результат.</a:t>
            </a:r>
          </a:p>
          <a:p>
            <a:pPr algn="ctr">
              <a:buNone/>
            </a:pPr>
            <a:endParaRPr lang="ru-RU" sz="3000" b="1" dirty="0" smtClean="0"/>
          </a:p>
          <a:p>
            <a:pPr algn="ctr">
              <a:buNone/>
            </a:pPr>
            <a:r>
              <a:rPr lang="ru-RU" sz="3000" b="1" dirty="0" smtClean="0"/>
              <a:t>Что бы навсегда сохранить веру в ребенка и себя:</a:t>
            </a:r>
          </a:p>
          <a:p>
            <a:r>
              <a:rPr lang="ru-RU" dirty="0" smtClean="0"/>
              <a:t> </a:t>
            </a:r>
            <a:r>
              <a:rPr lang="ru-RU" b="1" dirty="0" smtClean="0"/>
              <a:t>Сами живите яркой, наполненной, здоровой жизнью!</a:t>
            </a:r>
            <a:endParaRPr lang="ru-RU" dirty="0" smtClean="0"/>
          </a:p>
          <a:p>
            <a:r>
              <a:rPr lang="ru-RU" b="1" dirty="0" smtClean="0"/>
              <a:t>Будьте вместе со своим ребенком!</a:t>
            </a:r>
            <a:endParaRPr lang="ru-RU" dirty="0" smtClean="0"/>
          </a:p>
          <a:p>
            <a:r>
              <a:rPr lang="ru-RU" b="1" dirty="0" smtClean="0"/>
              <a:t>Любите своего ребенка и принимайте его таким, какой он есть!</a:t>
            </a:r>
            <a:endParaRPr lang="ru-RU" dirty="0" smtClean="0"/>
          </a:p>
          <a:p>
            <a:r>
              <a:rPr lang="ru-RU" b="1" dirty="0" smtClean="0"/>
              <a:t>Не опоздайте! Вовремя дайте ребенку всю необходимую информацию.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571612"/>
            <a:ext cx="8229600" cy="846980"/>
          </a:xfrm>
        </p:spPr>
        <p:txBody>
          <a:bodyPr>
            <a:normAutofit fontScale="90000"/>
          </a:bodyPr>
          <a:lstStyle/>
          <a:p>
            <a:r>
              <a:rPr lang="ru-RU" sz="4000" b="1" cap="all" dirty="0" smtClean="0"/>
              <a:t>Результаты тестирования получены, что делать?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2400" b="1" dirty="0" smtClean="0"/>
              <a:t>При положительном результате Вы испытываете:</a:t>
            </a:r>
            <a:endParaRPr lang="ru-RU" sz="2400" dirty="0" smtClean="0"/>
          </a:p>
          <a:p>
            <a:pPr>
              <a:buNone/>
            </a:pPr>
            <a:r>
              <a:rPr lang="ru-RU" sz="1400" b="1" dirty="0" smtClean="0"/>
              <a:t> чувство вины</a:t>
            </a:r>
            <a:r>
              <a:rPr lang="ru-RU" sz="1400" dirty="0" smtClean="0"/>
              <a:t> за ребенка  («Где упустили? В чем наша ошибка?»);</a:t>
            </a:r>
          </a:p>
          <a:p>
            <a:pPr lvl="0">
              <a:buNone/>
            </a:pPr>
            <a:r>
              <a:rPr lang="ru-RU" sz="1400" b="1" dirty="0" smtClean="0"/>
              <a:t>гнев</a:t>
            </a:r>
            <a:r>
              <a:rPr lang="ru-RU" sz="1400" dirty="0" smtClean="0"/>
              <a:t> на себя и ребенка и </a:t>
            </a:r>
            <a:r>
              <a:rPr lang="ru-RU" sz="1400" b="1" dirty="0" smtClean="0"/>
              <a:t>бессилие</a:t>
            </a:r>
            <a:r>
              <a:rPr lang="ru-RU" sz="1400" dirty="0" smtClean="0"/>
              <a:t> изменить то, что уже свершилось? («А что я теперь могу сделать?»);</a:t>
            </a:r>
          </a:p>
          <a:p>
            <a:pPr lvl="0">
              <a:buNone/>
            </a:pPr>
            <a:r>
              <a:rPr lang="ru-RU" sz="1400" b="1" dirty="0" smtClean="0"/>
              <a:t>стыд</a:t>
            </a:r>
            <a:r>
              <a:rPr lang="ru-RU" sz="1400" dirty="0" smtClean="0"/>
              <a:t> и </a:t>
            </a:r>
            <a:r>
              <a:rPr lang="ru-RU" sz="1400" b="1" dirty="0" smtClean="0"/>
              <a:t>недоверие</a:t>
            </a:r>
            <a:r>
              <a:rPr lang="ru-RU" sz="1400" dirty="0" smtClean="0"/>
              <a:t> к окружающим (« Вы меня не понимаете… у Вас ведь нет ребенка-наркомана…»);</a:t>
            </a:r>
          </a:p>
          <a:p>
            <a:pPr lvl="0">
              <a:buNone/>
            </a:pPr>
            <a:r>
              <a:rPr lang="ru-RU" sz="1400" b="1" dirty="0" smtClean="0"/>
              <a:t>страх</a:t>
            </a:r>
            <a:r>
              <a:rPr lang="ru-RU" sz="1400" dirty="0" smtClean="0"/>
              <a:t> быть отвергнутым родственниками, друзьями.</a:t>
            </a:r>
          </a:p>
          <a:p>
            <a:pPr algn="ctr">
              <a:buNone/>
            </a:pPr>
            <a:r>
              <a:rPr lang="ru-RU" sz="1400" b="1" cap="all" dirty="0" smtClean="0"/>
              <a:t> Помните!</a:t>
            </a:r>
            <a:endParaRPr lang="ru-RU" sz="1400" dirty="0" smtClean="0"/>
          </a:p>
          <a:p>
            <a:pPr algn="ctr">
              <a:buNone/>
            </a:pPr>
            <a:r>
              <a:rPr lang="ru-RU" sz="1400" b="1" dirty="0" smtClean="0"/>
              <a:t>Полученный результат – отправная точка для построения нового образа жизни Вас как ответственного родителя, готового помочь Вашему любимому ребенку справиться с его проблемами.</a:t>
            </a:r>
            <a:endParaRPr lang="ru-RU" sz="1400" dirty="0" smtClean="0"/>
          </a:p>
          <a:p>
            <a:pPr>
              <a:buNone/>
            </a:pPr>
            <a:r>
              <a:rPr lang="ru-RU" sz="1400" b="1" dirty="0" smtClean="0"/>
              <a:t> </a:t>
            </a:r>
            <a:endParaRPr lang="ru-RU" sz="1400" dirty="0" smtClean="0"/>
          </a:p>
          <a:p>
            <a:pPr marL="1307592" lvl="1" indent="-914400">
              <a:buFont typeface="+mj-lt"/>
              <a:buAutoNum type="arabicPeriod"/>
            </a:pPr>
            <a:r>
              <a:rPr lang="ru-RU" sz="1400" b="1" dirty="0" smtClean="0"/>
              <a:t>Лучшая защита – это нападение.</a:t>
            </a:r>
            <a:endParaRPr lang="ru-RU" sz="1400" dirty="0" smtClean="0"/>
          </a:p>
          <a:p>
            <a:pPr marL="1307592" lvl="1" indent="-914400">
              <a:buFont typeface="+mj-lt"/>
              <a:buAutoNum type="arabicPeriod"/>
            </a:pPr>
            <a:r>
              <a:rPr lang="ru-RU" sz="1400" b="1" dirty="0" smtClean="0"/>
              <a:t>Не боритесь в одиночку. Объединяйтесь с теми, кто заинтересован в решении этой проблемы.</a:t>
            </a:r>
            <a:endParaRPr lang="ru-RU" sz="1400" dirty="0" smtClean="0"/>
          </a:p>
          <a:p>
            <a:pPr marL="1307592" lvl="1" indent="-914400">
              <a:buFont typeface="+mj-lt"/>
              <a:buAutoNum type="arabicPeriod"/>
            </a:pPr>
            <a:r>
              <a:rPr lang="ru-RU" sz="1400" b="1" dirty="0" smtClean="0"/>
              <a:t> Диагностика с применением тестов – это лишь первый шаг.</a:t>
            </a:r>
          </a:p>
          <a:p>
            <a:pPr lvl="1">
              <a:buNone/>
            </a:pPr>
            <a:endParaRPr lang="ru-RU" sz="1400" dirty="0" smtClean="0"/>
          </a:p>
          <a:p>
            <a:pPr lvl="1" algn="ctr">
              <a:buNone/>
            </a:pPr>
            <a:r>
              <a:rPr lang="ru-RU" sz="1400" b="1" cap="all" dirty="0" smtClean="0"/>
              <a:t>Помните!</a:t>
            </a:r>
            <a:endParaRPr lang="ru-RU" sz="1400" dirty="0" smtClean="0"/>
          </a:p>
          <a:p>
            <a:pPr algn="ctr">
              <a:buNone/>
            </a:pPr>
            <a:r>
              <a:rPr lang="ru-RU" sz="1400" b="1" cap="all" dirty="0" smtClean="0"/>
              <a:t> </a:t>
            </a:r>
            <a:r>
              <a:rPr lang="ru-RU" sz="1400" b="1" dirty="0" smtClean="0"/>
              <a:t>Без вашего активного участия в ситуации Вашего ребенка к лучшему ничего не изменится.</a:t>
            </a:r>
          </a:p>
          <a:p>
            <a:pPr algn="ctr">
              <a:buNone/>
            </a:pPr>
            <a:r>
              <a:rPr lang="ru-RU" sz="1400" b="1" dirty="0" smtClean="0"/>
              <a:t> Эта проблема очень трудна, но разрешима.</a:t>
            </a:r>
            <a:endParaRPr lang="ru-RU" sz="1400" dirty="0" smtClean="0"/>
          </a:p>
          <a:p>
            <a:endParaRPr lang="ru-RU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64305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700" b="1" cap="all" dirty="0" smtClean="0"/>
              <a:t>Как реагировать, если ваш ребенок подтвердил,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b="1" cap="all" dirty="0" smtClean="0"/>
              <a:t>что употребляет наркотики?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752988"/>
          </a:xfrm>
        </p:spPr>
        <p:txBody>
          <a:bodyPr>
            <a:normAutofit fontScale="70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Будьте спокойны, держите себя в руках, ведь для вашего ребенка было очень сложно рассказать вам о том, что он принимает наркотики, и он, в свою очередь, ждет от вас поддержки и помощи, а вовсе не нервного срыва.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 Поблагодарите ребенка за доверие и честность и четко обозначьте свою позицию: я люблю и принимаю тебя, но я не принимаю употребление наркотиков.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 Постарайтесь узнать, как долго, что именно и в каких количествах ребенок употребляет, что он получает от употребления, но помните, это не допрос, а беседа, будьте тверды, но внимательны к чувствам ребенка.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 После беседы позвоните на телефон горячей линии, опишите ситуацию и выслушайте все рекомендации.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 Пройдите обследование.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 algn="ctr">
              <a:buNone/>
            </a:pPr>
            <a:r>
              <a:rPr lang="ru-RU" b="1" cap="all" dirty="0" smtClean="0"/>
              <a:t> Помните!</a:t>
            </a:r>
            <a:endParaRPr lang="ru-RU" dirty="0" smtClean="0"/>
          </a:p>
          <a:p>
            <a:pPr algn="ctr">
              <a:buNone/>
            </a:pPr>
            <a:r>
              <a:rPr lang="ru-RU" b="1" cap="all" dirty="0" smtClean="0"/>
              <a:t> </a:t>
            </a:r>
            <a:r>
              <a:rPr lang="ru-RU" b="1" dirty="0" smtClean="0"/>
              <a:t>Определить, сформировалась зависимость или нет, может только специалист.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Не делайте скоропостижных выводов и не отчаивайтесь.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cap="all" dirty="0" smtClean="0"/>
              <a:t>Научите ребенка </a:t>
            </a:r>
            <a:r>
              <a:rPr lang="ru-RU" sz="3200" b="1" cap="all" dirty="0" smtClean="0"/>
              <a:t>говорить</a:t>
            </a:r>
            <a:r>
              <a:rPr lang="ru-RU" sz="2800" b="1" cap="all" dirty="0" smtClean="0"/>
              <a:t> «нет» наркотикам!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3800" b="1" dirty="0" smtClean="0"/>
              <a:t>Некоторые примеры или сценарии отказа:</a:t>
            </a:r>
            <a:endParaRPr lang="ru-RU" sz="3800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 lvl="0">
              <a:buNone/>
            </a:pPr>
            <a:r>
              <a:rPr lang="ru-RU" sz="2900" b="1" i="1" dirty="0" smtClean="0"/>
              <a:t>«Нет, я не употребляю наркотики»</a:t>
            </a:r>
            <a:r>
              <a:rPr lang="ru-RU" sz="2900" dirty="0" smtClean="0"/>
              <a:t>.</a:t>
            </a:r>
          </a:p>
          <a:p>
            <a:pPr>
              <a:buNone/>
            </a:pPr>
            <a:r>
              <a:rPr lang="ru-RU" sz="2900" b="1" i="1" dirty="0" smtClean="0"/>
              <a:t> «Нет, спасибо. Мне надо идти на тренировку».</a:t>
            </a:r>
            <a:r>
              <a:rPr lang="ru-RU" sz="2900" dirty="0" smtClean="0"/>
              <a:t> На вопрос </a:t>
            </a:r>
            <a:r>
              <a:rPr lang="ru-RU" sz="2900" b="1" i="1" dirty="0" smtClean="0"/>
              <a:t>«Тебе слабо?»</a:t>
            </a:r>
            <a:r>
              <a:rPr lang="ru-RU" sz="2900" dirty="0" smtClean="0"/>
              <a:t> можно ответить так: «Мне слабо сидеть на игле всю оставшуюся жизнь».</a:t>
            </a:r>
          </a:p>
          <a:p>
            <a:pPr>
              <a:buNone/>
            </a:pPr>
            <a:r>
              <a:rPr lang="ru-RU" sz="2900" dirty="0" smtClean="0"/>
              <a:t> </a:t>
            </a:r>
            <a:r>
              <a:rPr lang="ru-RU" sz="2900" b="1" i="1" dirty="0" smtClean="0"/>
              <a:t>«Спасибо, нет. Это не в моем стиле».</a:t>
            </a:r>
            <a:endParaRPr lang="ru-RU" sz="2900" dirty="0" smtClean="0"/>
          </a:p>
          <a:p>
            <a:pPr>
              <a:buNone/>
            </a:pPr>
            <a:r>
              <a:rPr lang="ru-RU" sz="2900" b="1" i="1" dirty="0" smtClean="0"/>
              <a:t> «Отстань!»</a:t>
            </a:r>
            <a:endParaRPr lang="ru-RU" sz="2900" dirty="0" smtClean="0"/>
          </a:p>
          <a:p>
            <a:pPr>
              <a:buNone/>
            </a:pPr>
            <a:r>
              <a:rPr lang="ru-RU" sz="2900" b="1" i="1" dirty="0" smtClean="0"/>
              <a:t> «Почему ты продолжаешь давить на меня, если я уже сказал(а) «НЕТ»?»</a:t>
            </a:r>
            <a:endParaRPr lang="ru-RU" sz="2900" dirty="0" smtClean="0"/>
          </a:p>
          <a:p>
            <a:pPr>
              <a:buNone/>
            </a:pPr>
            <a:r>
              <a:rPr lang="ru-RU" sz="2900" b="1" i="1" dirty="0" smtClean="0"/>
              <a:t> «Наркотики меня не интересуют».</a:t>
            </a:r>
            <a:endParaRPr lang="ru-RU" sz="2900" dirty="0" smtClean="0"/>
          </a:p>
          <a:p>
            <a:pPr>
              <a:buNone/>
            </a:pPr>
            <a:r>
              <a:rPr lang="ru-RU" sz="2900" b="1" i="1" dirty="0" smtClean="0"/>
              <a:t> Если собеседник начинает подтрунивать над отказом, нужно поддержать «шутливую» форму разговора.</a:t>
            </a:r>
            <a:endParaRPr lang="ru-RU" sz="2900" dirty="0" smtClean="0"/>
          </a:p>
          <a:p>
            <a:pPr>
              <a:buNone/>
            </a:pPr>
            <a:r>
              <a:rPr lang="ru-RU" sz="2900" b="1" i="1" dirty="0" smtClean="0"/>
              <a:t> Если давление будет все настойчивее, нужно помнить, что всегда можно просто уйти.</a:t>
            </a:r>
            <a:endParaRPr lang="ru-RU" sz="29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212744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>Интернет-сайт </a:t>
            </a:r>
            <a:r>
              <a:rPr lang="ru-RU" sz="4000" dirty="0" smtClean="0">
                <a:solidFill>
                  <a:srgbClr val="FF0000"/>
                </a:solidFill>
              </a:rPr>
              <a:t>Федеральной службы РФ по контролю за оборотом наркотиков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1974691"/>
            <a:ext cx="66247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 algn="ctr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en-US" sz="6600" dirty="0" smtClean="0">
                <a:solidFill>
                  <a:prstClr val="black"/>
                </a:solidFill>
              </a:rPr>
              <a:t>     www.fskn.ru</a:t>
            </a:r>
            <a:endParaRPr lang="ru-RU" sz="6600" dirty="0">
              <a:solidFill>
                <a:prstClr val="black"/>
              </a:solidFill>
            </a:endParaRPr>
          </a:p>
        </p:txBody>
      </p:sp>
      <p:pic>
        <p:nvPicPr>
          <p:cNvPr id="1027" name="Picture 3" descr="C:\Users\User\Desktop\Родителям и детям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3212976"/>
            <a:ext cx="4248471" cy="27363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7963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sz="7300" dirty="0" smtClean="0"/>
              <a:t>Спасибо за внимание!</a:t>
            </a: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3200" dirty="0" smtClean="0"/>
              <a:t>Сделайте правильный выбор…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929066"/>
            <a:ext cx="8043890" cy="132396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cap="all" dirty="0" smtClean="0"/>
              <a:t>* </a:t>
            </a:r>
            <a:r>
              <a:rPr lang="ru-RU" dirty="0" smtClean="0"/>
              <a:t>При подготовке использованы информационно-просветительские материалы профилактической направленности для родителей из практического пособия </a:t>
            </a:r>
            <a:r>
              <a:rPr lang="ru-RU" dirty="0" err="1" smtClean="0"/>
              <a:t>Абтразакова</a:t>
            </a:r>
            <a:r>
              <a:rPr lang="ru-RU" dirty="0" smtClean="0"/>
              <a:t> М. Ф., Миллера Е. Г., Поповой Ю. В., </a:t>
            </a:r>
            <a:r>
              <a:rPr lang="ru-RU" dirty="0" err="1" smtClean="0"/>
              <a:t>Старцевой</a:t>
            </a:r>
            <a:r>
              <a:rPr lang="ru-RU" dirty="0" smtClean="0"/>
              <a:t> Н. Г. «Организация и проведение мероприятий по раннему выявлению лиц, допускающих немедицинское потребление наркотических средств». Тюмень, 2009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500174"/>
            <a:ext cx="8305800" cy="3939358"/>
          </a:xfrm>
        </p:spPr>
        <p:txBody>
          <a:bodyPr>
            <a:normAutofit fontScale="90000"/>
          </a:bodyPr>
          <a:lstStyle/>
          <a:p>
            <a:r>
              <a:rPr lang="ru-RU" b="1" cap="all" dirty="0" smtClean="0"/>
              <a:t>Тестирование обучающихся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образовательных учреждений</a:t>
            </a:r>
            <a:r>
              <a:rPr lang="ru-RU" b="1" dirty="0" smtClean="0"/>
              <a:t> </a:t>
            </a:r>
            <a:r>
              <a:rPr lang="ru-RU" dirty="0" smtClean="0"/>
              <a:t>на выявление фактов употребления </a:t>
            </a:r>
            <a:r>
              <a:rPr lang="ru-RU" dirty="0" err="1" smtClean="0"/>
              <a:t>психоактивных</a:t>
            </a:r>
            <a:r>
              <a:rPr lang="ru-RU" dirty="0" smtClean="0"/>
              <a:t> веществ </a:t>
            </a:r>
            <a:br>
              <a:rPr lang="ru-RU" dirty="0" smtClean="0"/>
            </a:br>
            <a:r>
              <a:rPr lang="ru-RU" dirty="0" smtClean="0"/>
              <a:t>(далее тестирование)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5323538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Государственная </a:t>
            </a:r>
            <a:r>
              <a:rPr lang="ru-RU" sz="2800" b="1" dirty="0" err="1" smtClean="0"/>
              <a:t>антинаркотическая</a:t>
            </a:r>
            <a:r>
              <a:rPr lang="ru-RU" sz="2800" b="1" dirty="0" smtClean="0"/>
              <a:t> политика </a:t>
            </a:r>
            <a:r>
              <a:rPr lang="ru-RU" sz="2800" b="0" dirty="0" smtClean="0"/>
              <a:t>– это система стратегических приоритетов и мер, направленная на предупреждение, выявление и пресечение незаконного оборота наркотиков и их </a:t>
            </a:r>
            <a:r>
              <a:rPr lang="ru-RU" sz="2800" b="0" dirty="0" err="1" smtClean="0"/>
              <a:t>прекурсоров</a:t>
            </a:r>
            <a:r>
              <a:rPr lang="ru-RU" sz="2800" b="0" dirty="0" smtClean="0"/>
              <a:t>, профилактику немедицинского потребления наркотиков, лечение и реабилитацию больных наркоманией.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cap="all" dirty="0" smtClean="0"/>
              <a:t>Нормативно-правовое основание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cap="all" dirty="0" smtClean="0"/>
              <a:t>для организации и проведения тестирования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922520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sz="2000" dirty="0" smtClean="0"/>
              <a:t>Федеральный закон от 08.01.1998 г. № 3-ФЗ «О наркотических средствах и психотропных веществах». 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000" dirty="0" smtClean="0"/>
              <a:t>Областной закон от 19.12.1997 г.  № 78-ОЗ «О профилактике наркомании и токсикомании на территории Свердловской области».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000" dirty="0" smtClean="0"/>
              <a:t>Закон Свердловской области от 28.11.2001 № 58-0З «О профилактике безнадзорности и правонарушений несовершеннолетних в Свердловской области»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000" dirty="0" smtClean="0"/>
              <a:t> Решение </a:t>
            </a:r>
            <a:r>
              <a:rPr lang="ru-RU" sz="2000" dirty="0" err="1" smtClean="0"/>
              <a:t>антинаркотической</a:t>
            </a:r>
            <a:r>
              <a:rPr lang="ru-RU" sz="2000" dirty="0" smtClean="0"/>
              <a:t> комиссии Свердловской области № 4 от 14.12.2009 г., решения Президиума Правительства Свердловской области от28.12.2009 г. № 14 п. 2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000" dirty="0" smtClean="0"/>
              <a:t>Постановление Правительства Свердловской области от 12.04.2010 г. № 598-ПП «Об организации тестирования обучающихся в ОУ Свердловской области на выявление фактов употребления ПАВ». </a:t>
            </a:r>
          </a:p>
          <a:p>
            <a:pPr marL="514350" indent="-514350">
              <a:buFont typeface="+mj-lt"/>
              <a:buAutoNum type="arabicPeriod"/>
            </a:pPr>
            <a:endParaRPr lang="ru-RU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07154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100" b="1" cap="all" dirty="0" smtClean="0"/>
              <a:t>Нормативно-правовое основание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b="1" cap="all" dirty="0" smtClean="0"/>
              <a:t>для организации и проведения тестирования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>
              <a:buNone/>
            </a:pPr>
            <a:r>
              <a:rPr lang="ru-RU" sz="3200" dirty="0" smtClean="0"/>
              <a:t>6. Приказ Министерства здравоохранения Свердловской области от 30.04.2010 г. № 405-ПП «О проведении тестирования обучающихся ОУ Свердловской области на выявление фактов употребления ПАВ».</a:t>
            </a:r>
          </a:p>
          <a:p>
            <a:pPr>
              <a:buNone/>
            </a:pPr>
            <a:r>
              <a:rPr lang="ru-RU" sz="3200" dirty="0" smtClean="0"/>
              <a:t> 7. Постановление Правительства Свердловской области от 23.06.2010 г. 956-ПП «О проведении тестирования обучающихся в ОУ Свердловской области на наличие ПАВ».</a:t>
            </a:r>
          </a:p>
          <a:p>
            <a:pPr>
              <a:buNone/>
            </a:pPr>
            <a:r>
              <a:rPr lang="ru-RU" sz="3200" dirty="0" smtClean="0"/>
              <a:t> 8. Совместный приказ МО и ПО СО от 18.08.2010 г. и МЗ СО «О проведении тестирования обучающихся ОУ СО на выявление фактов употребления ПАВ».</a:t>
            </a:r>
          </a:p>
          <a:p>
            <a:pPr>
              <a:buNone/>
            </a:pPr>
            <a:r>
              <a:rPr lang="ru-RU" sz="3200" dirty="0" smtClean="0"/>
              <a:t> 9. Совместный приказ Управления образования Администрации города Екатеринбурга и Управления здравоохранения Администрации города Екатеринбурга от13.09.2010 г. 48-о и № 37 «Об организации и проведении в 2010 году тестирования обучающихся муниципальных образовательных учреждений на выявление факта употребления </a:t>
            </a:r>
            <a:r>
              <a:rPr lang="ru-RU" sz="3200" dirty="0" err="1" smtClean="0"/>
              <a:t>психоактивных</a:t>
            </a:r>
            <a:r>
              <a:rPr lang="ru-RU" sz="3200" dirty="0" smtClean="0"/>
              <a:t> веществ»</a:t>
            </a:r>
          </a:p>
          <a:p>
            <a:pPr>
              <a:buNone/>
            </a:pPr>
            <a:r>
              <a:rPr lang="ru-RU" b="1" cap="all" dirty="0" smtClean="0"/>
              <a:t/>
            </a:r>
            <a:br>
              <a:rPr lang="ru-RU" b="1" cap="all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128586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cap="all" dirty="0" smtClean="0"/>
              <a:t>Уважаемые родители!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Вы, безусловно, – самый близкий и значимый для ребенка человек.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Вы стремитесь быть успешным родителем.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Вы испытываете тревогу и беспокойство за будущее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и настоящее своего ребенка.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Это – здоровые эмоции, они заставляют действовать,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своевременно прояснять то, что Вас беспокоит.</a:t>
            </a:r>
            <a:endParaRPr lang="ru-RU" dirty="0" smtClean="0"/>
          </a:p>
          <a:p>
            <a:pPr algn="ctr">
              <a:buNone/>
            </a:pPr>
            <a:r>
              <a:rPr lang="ru-RU" b="1" u="sng" cap="all" dirty="0" smtClean="0"/>
              <a:t>Помните!</a:t>
            </a:r>
            <a:endParaRPr lang="ru-RU" b="1" u="sng" dirty="0" smtClean="0"/>
          </a:p>
          <a:p>
            <a:pPr algn="ctr">
              <a:buNone/>
            </a:pPr>
            <a:r>
              <a:rPr lang="ru-RU" b="1" dirty="0" smtClean="0"/>
              <a:t>Чем раньше Вы заметите неладное,</a:t>
            </a:r>
          </a:p>
          <a:p>
            <a:pPr algn="ctr">
              <a:buNone/>
            </a:pPr>
            <a:r>
              <a:rPr lang="ru-RU" b="1" dirty="0" smtClean="0"/>
              <a:t>тем легче будет справиться с бедой.</a:t>
            </a:r>
          </a:p>
          <a:p>
            <a:pPr>
              <a:buNone/>
            </a:pPr>
            <a:endParaRPr lang="ru-RU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819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cap="all" dirty="0" smtClean="0"/>
              <a:t>Тестирование проводится в отношении лиц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b="1" cap="all" dirty="0" smtClean="0"/>
              <a:t>с 13 до 17 лет.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928802"/>
            <a:ext cx="8229600" cy="4389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Основная цель тестирования – </a:t>
            </a:r>
            <a:r>
              <a:rPr lang="ru-RU" dirty="0" smtClean="0"/>
              <a:t>предупреждение распространения употребления </a:t>
            </a:r>
            <a:r>
              <a:rPr lang="ru-RU" dirty="0" err="1" smtClean="0"/>
              <a:t>психоактивных</a:t>
            </a:r>
            <a:r>
              <a:rPr lang="ru-RU" dirty="0" smtClean="0"/>
              <a:t> веществ в образовательных учреждениях.</a:t>
            </a:r>
          </a:p>
          <a:p>
            <a:pPr>
              <a:buNone/>
            </a:pPr>
            <a:r>
              <a:rPr lang="ru-RU" b="1" dirty="0" smtClean="0"/>
              <a:t>Основные задачи: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выявление обучающихся образовательных учреждений, имеющих факты употребления </a:t>
            </a:r>
            <a:r>
              <a:rPr lang="ru-RU" dirty="0" err="1" smtClean="0"/>
              <a:t>психоактивных</a:t>
            </a:r>
            <a:r>
              <a:rPr lang="ru-RU" dirty="0" smtClean="0"/>
              <a:t> веществ;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оценка реальных масштабов вовлечения обучающихся образовательных учреждений в употребление </a:t>
            </a:r>
            <a:r>
              <a:rPr lang="ru-RU" dirty="0" err="1" smtClean="0"/>
              <a:t>психоактивных</a:t>
            </a:r>
            <a:r>
              <a:rPr lang="ru-RU" dirty="0" smtClean="0"/>
              <a:t> веществ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285860"/>
            <a:ext cx="8229600" cy="1071570"/>
          </a:xfrm>
        </p:spPr>
        <p:txBody>
          <a:bodyPr>
            <a:normAutofit fontScale="90000"/>
          </a:bodyPr>
          <a:lstStyle/>
          <a:p>
            <a:r>
              <a:rPr lang="ru-RU" sz="2900" b="1" dirty="0" smtClean="0"/>
              <a:t>Тестирование проводится медицинскими работниками</a:t>
            </a:r>
            <a:r>
              <a:rPr lang="ru-RU" sz="2900" dirty="0" smtClean="0"/>
              <a:t/>
            </a:r>
            <a:br>
              <a:rPr lang="ru-RU" sz="2900" dirty="0" smtClean="0"/>
            </a:br>
            <a:r>
              <a:rPr lang="ru-RU" sz="2900" b="1" dirty="0" smtClean="0"/>
              <a:t>государственного учреждения здравоохранения</a:t>
            </a:r>
            <a:r>
              <a:rPr lang="ru-RU" sz="2900" dirty="0" smtClean="0"/>
              <a:t/>
            </a:r>
            <a:br>
              <a:rPr lang="ru-RU" sz="2900" dirty="0" smtClean="0"/>
            </a:br>
            <a:r>
              <a:rPr lang="ru-RU" sz="2900" b="1" dirty="0" smtClean="0"/>
              <a:t>Свердловской области.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3614734" cy="4434840"/>
          </a:xfrm>
        </p:spPr>
        <p:txBody>
          <a:bodyPr/>
          <a:lstStyle/>
          <a:p>
            <a:pPr>
              <a:buNone/>
            </a:pPr>
            <a:r>
              <a:rPr lang="ru-RU" sz="2400" dirty="0" smtClean="0"/>
              <a:t>    Информация о результатах тестирования предоставляется обучающимся, прошедшим тестирование, старше 15 лет.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29190" y="1920085"/>
            <a:ext cx="3757610" cy="4434840"/>
          </a:xfrm>
        </p:spPr>
        <p:txBody>
          <a:bodyPr/>
          <a:lstStyle/>
          <a:p>
            <a:pPr>
              <a:buNone/>
            </a:pPr>
            <a:r>
              <a:rPr lang="ru-RU" sz="2400" dirty="0" smtClean="0"/>
              <a:t>    Обучающимся до 15 лет информация о результатах тестирования предоставляется родителям или законным представителям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142984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Тестирование методом </a:t>
            </a:r>
            <a:r>
              <a:rPr lang="ru-RU" sz="3200" b="1" dirty="0" err="1" smtClean="0"/>
              <a:t>иммунохроматографической</a:t>
            </a:r>
            <a:r>
              <a:rPr lang="ru-RU" sz="3200" b="1" dirty="0" smtClean="0"/>
              <a:t> диагностики (экспресс-тест) 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714620"/>
            <a:ext cx="8229600" cy="4389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–</a:t>
            </a:r>
            <a:r>
              <a:rPr lang="ru-RU" sz="2800" b="1" dirty="0" smtClean="0"/>
              <a:t> </a:t>
            </a:r>
            <a:r>
              <a:rPr lang="ru-RU" sz="2800" dirty="0" smtClean="0"/>
              <a:t>это современный, надежный и эффективный инструмент для ответа на вопрос: употреблял ли человек наркотические вещества (особенно для выявления факта употребления клубных наркотиков и сформировавшейся физической зависимости) на протяжении последних 5 суток.</a:t>
            </a:r>
            <a:endParaRPr lang="ru-RU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156</TotalTime>
  <Words>900</Words>
  <Application>Microsoft Office PowerPoint</Application>
  <PresentationFormat>Экран (4:3)</PresentationFormat>
  <Paragraphs>117</Paragraphs>
  <Slides>19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Поток</vt:lpstr>
      <vt:lpstr>Слайд 1</vt:lpstr>
      <vt:lpstr>Тестирование обучающихся образовательных учреждений на выявление фактов употребления психоактивных веществ  (далее тестирование)</vt:lpstr>
      <vt:lpstr>Государственная антинаркотическая политика – это система стратегических приоритетов и мер, направленная на предупреждение, выявление и пресечение незаконного оборота наркотиков и их прекурсоров, профилактику немедицинского потребления наркотиков, лечение и реабилитацию больных наркоманией. </vt:lpstr>
      <vt:lpstr>Нормативно-правовое основание для организации и проведения тестирования</vt:lpstr>
      <vt:lpstr>Нормативно-правовое основание для организации и проведения тестирования </vt:lpstr>
      <vt:lpstr>Уважаемые родители! </vt:lpstr>
      <vt:lpstr>Тестирование проводится в отношении лиц с 13 до 17 лет. </vt:lpstr>
      <vt:lpstr>Тестирование проводится медицинскими работниками государственного учреждения здравоохранения Свердловской области. </vt:lpstr>
      <vt:lpstr>Тестирование методом иммунохроматографической диагностики (экспресс-тест) </vt:lpstr>
      <vt:lpstr>Зачем нужен экспресс-тест? </vt:lpstr>
      <vt:lpstr>В чем преимущества теста?   </vt:lpstr>
      <vt:lpstr>             Для проведения тестирования будет использован набор иммунохроматографических полосок для одновременного выявления 5 наркотических соединений (опиидов, канабиноидов, амфетаминов, метамфетаминов, кокаина) в слюне (если наркотик не выявлен, то в тестовой зоне появляются 2 полоски, если наркотик выявлен, то – 1 полоска).    Тестирование поможет выявить: - физическую зависимость у лиц, употребляющих наркотики или иные ПАВ; - эпизодический характер употребления наркотиков; - формирующуюся психическую зависимость.    </vt:lpstr>
      <vt:lpstr>Вы можете заподозрить потребление Вашим ребенком наркотиков, если замечаете, что его поведение меняется: </vt:lpstr>
      <vt:lpstr>Результаты тестирования получены, что делать? </vt:lpstr>
      <vt:lpstr>Результаты тестирования получены, что делать? </vt:lpstr>
      <vt:lpstr>Как реагировать, если ваш ребенок подтвердил, что употребляет наркотики?   </vt:lpstr>
      <vt:lpstr>Научите ребенка говорить «нет» наркотикам!</vt:lpstr>
      <vt:lpstr>Интернет-сайт Федеральной службы РФ по контролю за оборотом наркотиков</vt:lpstr>
      <vt:lpstr> Спасибо за внимание! Сделайте правильный выбор…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Тестирование обучающихся образовательных учреждений на выявление фактов употребления психоактивных веществ</dc:title>
  <dc:creator>User</dc:creator>
  <cp:lastModifiedBy>Pavilion P6</cp:lastModifiedBy>
  <cp:revision>21</cp:revision>
  <dcterms:created xsi:type="dcterms:W3CDTF">2011-10-14T00:17:33Z</dcterms:created>
  <dcterms:modified xsi:type="dcterms:W3CDTF">2016-09-17T13:09:52Z</dcterms:modified>
</cp:coreProperties>
</file>