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3" r:id="rId18"/>
    <p:sldId id="292" r:id="rId19"/>
    <p:sldId id="300" r:id="rId20"/>
    <p:sldId id="299" r:id="rId21"/>
    <p:sldId id="298" r:id="rId22"/>
    <p:sldId id="294" r:id="rId23"/>
    <p:sldId id="296" r:id="rId24"/>
    <p:sldId id="295" r:id="rId25"/>
    <p:sldId id="297" r:id="rId26"/>
    <p:sldId id="27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0B9022-4456-4D2F-9899-6C0364201C41}" type="datetimeFigureOut">
              <a:rPr lang="ru-RU" smtClean="0"/>
              <a:pPr/>
              <a:t>25.04.2015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96144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1800" dirty="0" smtClean="0"/>
              <a:t>Иванов Сергей Анатольевич, руководитель Свердловского регионального отделения ОО «Центр гуманной </a:t>
            </a:r>
            <a:r>
              <a:rPr lang="ru-RU" sz="1800" dirty="0" smtClean="0"/>
              <a:t>педагогики </a:t>
            </a:r>
            <a:r>
              <a:rPr lang="ru-RU" sz="1800" dirty="0" smtClean="0"/>
              <a:t>заместитель директора по НМР  лицея № 3 г. Екатеринбурга, </a:t>
            </a:r>
          </a:p>
          <a:p>
            <a:pPr>
              <a:spcBef>
                <a:spcPts val="0"/>
              </a:spcBef>
            </a:pPr>
            <a:r>
              <a:rPr lang="ru-RU" sz="1800" dirty="0" smtClean="0"/>
              <a:t>кандидат педагогических наук</a:t>
            </a: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b="1" i="1" dirty="0" smtClean="0">
                <a:latin typeface="Monotype Corsiva" pitchFamily="66" charset="0"/>
              </a:rPr>
              <a:t>Проектная деятельность. Рекомендации для учащихся </a:t>
            </a:r>
            <a:endParaRPr lang="ru-RU" sz="5400" b="1" i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Адекватность выводов целям и задачам исследования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Результативность работы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Если тема </a:t>
            </a:r>
            <a:r>
              <a:rPr lang="ru-RU" sz="3600" dirty="0" smtClean="0"/>
              <a:t>проекта и полученные результаты отличаются оригинальностью, новизной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Новизна (оригинальность) тематики и полученных результатов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Наличие фотографий, графиков, диаграмм, таблиц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Иллюстративность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Связь различных источников информации и областей знаний и ее систематизация в единой концепции проектной работы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Интегративность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Новые оригинальные идеи и пути решения, с помощью которых автор внёс нечто новое в контекст современной действительности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Креативность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Распространение результатов и продуктов проектной деятельности на уровне группы людей или социума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Апробация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Значимость (</a:t>
            </a:r>
            <a:r>
              <a:rPr lang="ru-RU" sz="3200" dirty="0" err="1" smtClean="0"/>
              <a:t>востребованность</a:t>
            </a:r>
            <a:r>
              <a:rPr lang="ru-RU" sz="3200" dirty="0" smtClean="0"/>
              <a:t>, применимость) результатов исследования на уровне группы людей (класса, школы, друзей, единомышленников) или на уровне социума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Практическая, социальная значимость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67511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Видеофильм, видеоролик, макет, модель, изделие, интернет-продукт и др.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1216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Наличие собственного продукта (помимо печатной работы и презентации)</a:t>
            </a:r>
            <a:endParaRPr lang="ru-RU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Логичность, </a:t>
            </a:r>
            <a:r>
              <a:rPr lang="ru-RU" dirty="0" err="1" smtClean="0"/>
              <a:t>выстроенность</a:t>
            </a:r>
            <a:r>
              <a:rPr lang="ru-RU" dirty="0" smtClean="0"/>
              <a:t> </a:t>
            </a:r>
            <a:r>
              <a:rPr lang="ru-RU" dirty="0" smtClean="0"/>
              <a:t>выступления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Качество ответов на вопросы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Качество демонстрационного материала (презентации)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Чёткость выводов, обобщающих доклад (выступление</a:t>
            </a:r>
            <a:r>
              <a:rPr lang="ru-RU" dirty="0" smtClean="0"/>
              <a:t>)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Свободное владение материалом </a:t>
            </a:r>
            <a:r>
              <a:rPr lang="ru-RU" dirty="0" smtClean="0"/>
              <a:t>работы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Культура выступления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829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Типичные ошибки в исследовательских работах школьников</a:t>
            </a:r>
          </a:p>
        </p:txBody>
      </p:sp>
      <p:sp>
        <p:nvSpPr>
          <p:cNvPr id="8195" name="Содержимое 4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39208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Неудачный выбор темы исследования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Некорректное название работы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Неправильная формулировка цели и задач исследования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Выполнение работы на единичных индивидах, отсутствие контрольной группы.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Отсутствие статистической обработки результатов.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Отсутствие </a:t>
            </a:r>
            <a:r>
              <a:rPr lang="ru-RU" sz="2400" dirty="0" smtClean="0"/>
              <a:t>обсуждения результатов, </a:t>
            </a:r>
            <a:r>
              <a:rPr lang="ru-RU" sz="2400" dirty="0" smtClean="0"/>
              <a:t>некорректная интерпретация результатов.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Неграмотная формулировка выводов.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Неправильное оформление списка </a:t>
            </a:r>
            <a:r>
              <a:rPr lang="ru-RU" sz="2400" dirty="0" smtClean="0"/>
              <a:t>использованных источников информации</a:t>
            </a:r>
            <a:endParaRPr lang="ru-RU" sz="24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 smtClean="0"/>
              <a:t>Отсутствие ссылок на </a:t>
            </a:r>
            <a:r>
              <a:rPr lang="ru-RU" sz="2400" dirty="0" smtClean="0"/>
              <a:t>источники информации в </a:t>
            </a:r>
            <a:r>
              <a:rPr lang="ru-RU" sz="2400" dirty="0" smtClean="0"/>
              <a:t>тексте работы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Может быть обусловлена:</a:t>
            </a:r>
          </a:p>
          <a:p>
            <a:pPr marL="742950" indent="-742950" algn="just">
              <a:buAutoNum type="arabicPeriod"/>
            </a:pPr>
            <a:r>
              <a:rPr lang="ru-RU" sz="3600" dirty="0" smtClean="0"/>
              <a:t>Значимостью для общества</a:t>
            </a:r>
          </a:p>
          <a:p>
            <a:pPr marL="742950" indent="-742950" algn="just">
              <a:buAutoNum type="arabicPeriod"/>
            </a:pPr>
            <a:r>
              <a:rPr lang="ru-RU" sz="3600" dirty="0" smtClean="0"/>
              <a:t>Интересом автора проекта</a:t>
            </a:r>
          </a:p>
          <a:p>
            <a:pPr marL="742950" indent="-742950" algn="just">
              <a:buAutoNum type="arabicPeriod"/>
            </a:pPr>
            <a:r>
              <a:rPr lang="ru-RU" sz="3600" dirty="0" smtClean="0"/>
              <a:t>Новизной исследования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Актуальность проекта</a:t>
            </a:r>
            <a:endParaRPr lang="ru-RU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Некорректные </a:t>
            </a:r>
            <a:r>
              <a:rPr lang="ru-RU" dirty="0" smtClean="0">
                <a:solidFill>
                  <a:schemeClr val="tx1"/>
                </a:solidFill>
              </a:rPr>
              <a:t>названия проектов 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000" dirty="0" smtClean="0"/>
              <a:t>Быстрое питание – скорое заболевание.</a:t>
            </a:r>
          </a:p>
          <a:p>
            <a:pPr eaLnBrk="1" hangingPunct="1"/>
            <a:r>
              <a:rPr lang="ru-RU" sz="2000" dirty="0" smtClean="0"/>
              <a:t>Курильщик – сам себе могильщик.</a:t>
            </a:r>
          </a:p>
          <a:p>
            <a:pPr eaLnBrk="1" hangingPunct="1"/>
            <a:r>
              <a:rPr lang="ru-RU" sz="2000" dirty="0" smtClean="0"/>
              <a:t>От жажды умирая над ручьем (</a:t>
            </a:r>
            <a:r>
              <a:rPr lang="ru-RU" sz="2000" dirty="0" err="1" smtClean="0"/>
              <a:t>фитоиндикация</a:t>
            </a:r>
            <a:r>
              <a:rPr lang="ru-RU" sz="2000" dirty="0" smtClean="0"/>
              <a:t> качества воды)</a:t>
            </a:r>
          </a:p>
          <a:p>
            <a:pPr eaLnBrk="1" hangingPunct="1"/>
            <a:r>
              <a:rPr lang="ru-RU" sz="2000" dirty="0" smtClean="0"/>
              <a:t>Мои сияющие глазки.</a:t>
            </a:r>
          </a:p>
          <a:p>
            <a:pPr eaLnBrk="1" hangingPunct="1"/>
            <a:r>
              <a:rPr lang="ru-RU" sz="2000" dirty="0" smtClean="0"/>
              <a:t>Заливается звонок – начинается урок</a:t>
            </a:r>
          </a:p>
          <a:p>
            <a:pPr eaLnBrk="1" hangingPunct="1"/>
            <a:r>
              <a:rPr lang="ru-RU" sz="2000" dirty="0" smtClean="0"/>
              <a:t>Арахис в роток – здоровья лоток</a:t>
            </a:r>
          </a:p>
          <a:p>
            <a:pPr eaLnBrk="1" hangingPunct="1"/>
            <a:r>
              <a:rPr lang="ru-RU" sz="2000" dirty="0" smtClean="0"/>
              <a:t>Затаился ли свинец?</a:t>
            </a:r>
          </a:p>
          <a:p>
            <a:pPr eaLnBrk="1" hangingPunct="1"/>
            <a:r>
              <a:rPr lang="ru-RU" sz="2000" dirty="0" smtClean="0"/>
              <a:t>Влияние атомных станций на здоровье человека.</a:t>
            </a:r>
          </a:p>
          <a:p>
            <a:pPr eaLnBrk="1" hangingPunct="1"/>
            <a:r>
              <a:rPr lang="ru-RU" sz="2000" dirty="0" smtClean="0"/>
              <a:t>Исследование белок Таймыра.</a:t>
            </a:r>
          </a:p>
          <a:p>
            <a:pPr eaLnBrk="1" hangingPunct="1"/>
            <a:r>
              <a:rPr lang="ru-RU" sz="2000" dirty="0" smtClean="0"/>
              <a:t>Исследование состояния воздуха</a:t>
            </a:r>
            <a:r>
              <a:rPr lang="ru-RU" sz="2000" dirty="0" smtClean="0"/>
              <a:t>.</a:t>
            </a:r>
            <a:endParaRPr lang="ru-RU" sz="2000" dirty="0" smtClean="0"/>
          </a:p>
          <a:p>
            <a:pPr eaLnBrk="1" hangingPunct="1"/>
            <a:r>
              <a:rPr lang="ru-RU" sz="2000" dirty="0" smtClean="0"/>
              <a:t>Проблемы веса.</a:t>
            </a:r>
          </a:p>
          <a:p>
            <a:endParaRPr lang="ru-RU" sz="20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0439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dirty="0" smtClean="0">
                <a:solidFill>
                  <a:schemeClr val="tx1"/>
                </a:solidFill>
              </a:rPr>
              <a:t>Список </a:t>
            </a:r>
            <a:r>
              <a:rPr lang="ru-RU" dirty="0" smtClean="0">
                <a:solidFill>
                  <a:schemeClr val="tx1"/>
                </a:solidFill>
              </a:rPr>
              <a:t>использованных источников информации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5117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Подразделяется на 2 раздела: литература и интернет-ресурсы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Составляется </a:t>
            </a:r>
            <a:r>
              <a:rPr lang="ru-RU" dirty="0" smtClean="0"/>
              <a:t>по </a:t>
            </a:r>
            <a:r>
              <a:rPr lang="ru-RU" dirty="0" err="1" smtClean="0"/>
              <a:t>по</a:t>
            </a:r>
            <a:r>
              <a:rPr lang="ru-RU" dirty="0" smtClean="0"/>
              <a:t> </a:t>
            </a:r>
            <a:r>
              <a:rPr lang="ru-RU" dirty="0" smtClean="0"/>
              <a:t>алфавиту.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Должны быть все выходные данные источника.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Для электронных источников – то же самое, а не только координаты сайта.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i="1" dirty="0" smtClean="0"/>
              <a:t>Экология и охрана природы</a:t>
            </a:r>
            <a:r>
              <a:rPr lang="ru-RU" dirty="0" smtClean="0"/>
              <a:t> </a:t>
            </a:r>
            <a:r>
              <a:rPr lang="ru-RU" i="1" dirty="0" smtClean="0"/>
              <a:t>(включая экологию человека); </a:t>
            </a:r>
            <a:endParaRPr lang="ru-RU" dirty="0" smtClean="0"/>
          </a:p>
          <a:p>
            <a:pPr lvl="0"/>
            <a:r>
              <a:rPr lang="ru-RU" i="1" dirty="0" smtClean="0"/>
              <a:t>Биология;</a:t>
            </a:r>
            <a:endParaRPr lang="ru-RU" dirty="0" smtClean="0"/>
          </a:p>
          <a:p>
            <a:pPr lvl="0"/>
            <a:r>
              <a:rPr lang="ru-RU" i="1" dirty="0" smtClean="0"/>
              <a:t>Медицина и здоровье человека; </a:t>
            </a:r>
            <a:endParaRPr lang="ru-RU" dirty="0" smtClean="0"/>
          </a:p>
          <a:p>
            <a:pPr lvl="0"/>
            <a:r>
              <a:rPr lang="ru-RU" i="1" dirty="0" smtClean="0"/>
              <a:t>Химия;</a:t>
            </a:r>
            <a:endParaRPr lang="ru-RU" dirty="0" smtClean="0"/>
          </a:p>
          <a:p>
            <a:pPr lvl="0"/>
            <a:r>
              <a:rPr lang="ru-RU" i="1" dirty="0" smtClean="0"/>
              <a:t>Физика;</a:t>
            </a:r>
            <a:endParaRPr lang="ru-RU" dirty="0" smtClean="0"/>
          </a:p>
          <a:p>
            <a:pPr lvl="0"/>
            <a:r>
              <a:rPr lang="ru-RU" i="1" dirty="0" smtClean="0"/>
              <a:t>Краеведение (с обязательным включением исследований природы);</a:t>
            </a:r>
            <a:endParaRPr lang="ru-RU" dirty="0" smtClean="0"/>
          </a:p>
          <a:p>
            <a:pPr lvl="0"/>
            <a:r>
              <a:rPr lang="ru-RU" i="1" dirty="0" smtClean="0"/>
              <a:t>Интегрированные проекты </a:t>
            </a:r>
            <a:r>
              <a:rPr lang="ru-RU" dirty="0" smtClean="0"/>
              <a:t>по изучению природы (сочетающие  знания, получаемые детьми на нескольких предметах; возможно сочетание естественнонаучных и гуманитарных знаний).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Секции исследовательского направления конкурса (3-7 </a:t>
            </a:r>
            <a:r>
              <a:rPr lang="ru-RU" dirty="0" err="1" smtClean="0"/>
              <a:t>кл</a:t>
            </a:r>
            <a:r>
              <a:rPr lang="ru-RU" dirty="0" smtClean="0"/>
              <a:t>.)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47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latin typeface="Monotype Corsiva" pitchFamily="66" charset="0"/>
              </a:rPr>
              <a:t>«Тот, кто познаёт природу не через идею любви никогда не постигнет её законов»</a:t>
            </a:r>
          </a:p>
          <a:p>
            <a:pPr algn="ctr">
              <a:buNone/>
            </a:pPr>
            <a:r>
              <a:rPr lang="ru-RU" dirty="0" smtClean="0"/>
              <a:t>Фридрих Шлегель (немецкий писатель, философ, поэт)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364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«Философия природы» </a:t>
            </a:r>
            <a:r>
              <a:rPr lang="ru-RU" b="1" dirty="0" smtClean="0"/>
              <a:t>– творческое направление конкурса</a:t>
            </a:r>
            <a:br>
              <a:rPr lang="ru-RU" b="1" dirty="0" smtClean="0"/>
            </a:br>
            <a:r>
              <a:rPr lang="ru-RU" sz="3100" b="1" dirty="0" smtClean="0"/>
              <a:t>(для 3-11 классов)</a:t>
            </a:r>
            <a:endParaRPr lang="ru-RU" sz="31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u="sng" dirty="0" smtClean="0"/>
              <a:t>В </a:t>
            </a:r>
            <a:r>
              <a:rPr lang="ru-RU" u="sng" dirty="0" smtClean="0"/>
              <a:t>работах, представленных на </a:t>
            </a:r>
            <a:r>
              <a:rPr lang="ru-RU" u="sng" dirty="0" smtClean="0"/>
              <a:t>данное направление, </a:t>
            </a:r>
            <a:r>
              <a:rPr lang="ru-RU" u="sng" dirty="0" smtClean="0"/>
              <a:t>может содержаться:</a:t>
            </a:r>
          </a:p>
          <a:p>
            <a:r>
              <a:rPr lang="ru-RU" dirty="0" smtClean="0"/>
              <a:t>- осмысление, эмоциональное восприятие и творческое представление эстетики и духовного потенциала природы; </a:t>
            </a:r>
          </a:p>
          <a:p>
            <a:r>
              <a:rPr lang="ru-RU" i="1" dirty="0" smtClean="0"/>
              <a:t>- </a:t>
            </a:r>
            <a:r>
              <a:rPr lang="ru-RU" dirty="0" smtClean="0"/>
              <a:t>философское осмысление экологических проблем, взаимоотношений человека (человечества) и природы в творческом представлении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презентация </a:t>
            </a:r>
            <a:r>
              <a:rPr lang="ru-RU" i="1" dirty="0" smtClean="0"/>
              <a:t>собственных</a:t>
            </a:r>
            <a:r>
              <a:rPr lang="ru-RU" dirty="0" smtClean="0"/>
              <a:t> рисунков, фото и видеоматериалов, литературных произведений и других творческих продуктов.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Философия природы – творческое направление конкурса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Поля</a:t>
            </a:r>
            <a:r>
              <a:rPr lang="ru-RU" dirty="0" smtClean="0"/>
              <a:t> </a:t>
            </a:r>
            <a:r>
              <a:rPr lang="ru-RU" dirty="0" smtClean="0"/>
              <a:t>стандартные (левое – 3 см., правое – 1,5 см, верхнее и нижнее – по 2 см.), </a:t>
            </a:r>
            <a:endParaRPr lang="ru-RU" dirty="0" smtClean="0"/>
          </a:p>
          <a:p>
            <a:r>
              <a:rPr lang="ru-RU" b="1" dirty="0" smtClean="0"/>
              <a:t>Ш</a:t>
            </a:r>
            <a:r>
              <a:rPr lang="ru-RU" b="1" dirty="0" smtClean="0"/>
              <a:t>рифт</a:t>
            </a:r>
            <a:r>
              <a:rPr lang="ru-RU" dirty="0" smtClean="0"/>
              <a:t> </a:t>
            </a:r>
            <a:r>
              <a:rPr lang="ru-RU" dirty="0" err="1" smtClean="0"/>
              <a:t>Times</a:t>
            </a:r>
            <a:r>
              <a:rPr lang="ru-RU" dirty="0" smtClean="0"/>
              <a:t> </a:t>
            </a:r>
            <a:r>
              <a:rPr lang="ru-RU" dirty="0" err="1" smtClean="0"/>
              <a:t>New</a:t>
            </a:r>
            <a:r>
              <a:rPr lang="ru-RU" dirty="0" smtClean="0"/>
              <a:t> </a:t>
            </a:r>
            <a:r>
              <a:rPr lang="ru-RU" dirty="0" err="1" smtClean="0"/>
              <a:t>Roman</a:t>
            </a:r>
            <a:r>
              <a:rPr lang="ru-RU" dirty="0" smtClean="0"/>
              <a:t>, кегль 14, междустрочный интервал – 1, выравнивание текста по ширине, абзацный отступ – 1,25 см, страницы не </a:t>
            </a:r>
            <a:r>
              <a:rPr lang="ru-RU" dirty="0" smtClean="0"/>
              <a:t>нумеруются.</a:t>
            </a:r>
          </a:p>
          <a:p>
            <a:r>
              <a:rPr lang="ru-RU" b="1" i="1" dirty="0" smtClean="0"/>
              <a:t>Объём</a:t>
            </a:r>
            <a:r>
              <a:rPr lang="ru-RU" i="1" dirty="0" smtClean="0"/>
              <a:t> </a:t>
            </a:r>
            <a:r>
              <a:rPr lang="ru-RU" i="1" dirty="0" smtClean="0"/>
              <a:t>тезисов  - не более 3-х </a:t>
            </a:r>
            <a:r>
              <a:rPr lang="ru-RU" i="1" dirty="0" smtClean="0"/>
              <a:t>страниц</a:t>
            </a:r>
            <a:r>
              <a:rPr lang="ru-RU" dirty="0" smtClean="0"/>
              <a:t>.</a:t>
            </a:r>
          </a:p>
          <a:p>
            <a:r>
              <a:rPr lang="ru-RU" i="1" dirty="0" smtClean="0"/>
              <a:t>Иллюстративный </a:t>
            </a:r>
            <a:r>
              <a:rPr lang="ru-RU" i="1" dirty="0" smtClean="0"/>
              <a:t>материал не </a:t>
            </a:r>
            <a:r>
              <a:rPr lang="ru-RU" i="1" dirty="0" smtClean="0"/>
              <a:t>публикуется.</a:t>
            </a:r>
            <a:endParaRPr lang="ru-RU" dirty="0" smtClean="0"/>
          </a:p>
          <a:p>
            <a:r>
              <a:rPr lang="ru-RU" b="1" dirty="0" smtClean="0"/>
              <a:t>Тезисы </a:t>
            </a:r>
            <a:r>
              <a:rPr lang="ru-RU" b="1" dirty="0" smtClean="0"/>
              <a:t>должны отражать </a:t>
            </a:r>
            <a:r>
              <a:rPr lang="ru-RU" dirty="0" smtClean="0"/>
              <a:t>содержание введения, основной части и выводы по работе и не должны содержать стилистических и грамматических ошибок.</a:t>
            </a:r>
          </a:p>
          <a:p>
            <a:r>
              <a:rPr lang="ru-RU" dirty="0" smtClean="0"/>
              <a:t>Тезисы, представленные с нарушением требований, не публикуются.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pPr algn="ctr"/>
            <a:r>
              <a:rPr lang="ru-RU" dirty="0" smtClean="0"/>
              <a:t>Правила оформления тезисов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936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  <p:pic>
        <p:nvPicPr>
          <p:cNvPr id="11266" name="Picture 2" descr="G:\Спасибо за внимание -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3621" y="1268760"/>
            <a:ext cx="6797014" cy="5097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Соблюдается, если результат проектной деятельности не очевиден в начале работы.</a:t>
            </a:r>
          </a:p>
          <a:p>
            <a:pPr algn="ctr"/>
            <a:r>
              <a:rPr lang="ru-RU" sz="3200" dirty="0" smtClean="0"/>
              <a:t>Признак исследовательского характера работы – наличие </a:t>
            </a:r>
            <a:r>
              <a:rPr lang="ru-RU" sz="3200" i="1" dirty="0" smtClean="0"/>
              <a:t>гипотезы</a:t>
            </a:r>
            <a:r>
              <a:rPr lang="ru-RU" sz="3200" dirty="0" smtClean="0"/>
              <a:t> проекта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Исследовательский характер работы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Представленные в работе материалы позволяют сделать вывод об активном участии автора в проведении исследования и подготовке проектной работы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Самостоятельность работы над проектом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В работе имеются разделы в соответствии с </a:t>
            </a:r>
            <a:r>
              <a:rPr lang="ru-RU" sz="3200" dirty="0" smtClean="0"/>
              <a:t>требованиями:</a:t>
            </a:r>
          </a:p>
          <a:p>
            <a:pPr algn="just"/>
            <a:r>
              <a:rPr lang="ru-RU" sz="2800" dirty="0" smtClean="0"/>
              <a:t>Титульный лист</a:t>
            </a:r>
          </a:p>
          <a:p>
            <a:pPr algn="just"/>
            <a:r>
              <a:rPr lang="ru-RU" sz="2800" dirty="0" smtClean="0"/>
              <a:t>Содержание</a:t>
            </a:r>
          </a:p>
          <a:p>
            <a:pPr algn="just"/>
            <a:r>
              <a:rPr lang="ru-RU" sz="2800" dirty="0" smtClean="0"/>
              <a:t>Введение</a:t>
            </a:r>
          </a:p>
          <a:p>
            <a:pPr algn="just"/>
            <a:r>
              <a:rPr lang="ru-RU" sz="2800" dirty="0" smtClean="0"/>
              <a:t>Теоретическая часть</a:t>
            </a:r>
          </a:p>
          <a:p>
            <a:pPr algn="just"/>
            <a:r>
              <a:rPr lang="ru-RU" sz="2800" dirty="0" smtClean="0"/>
              <a:t>Практическая часть</a:t>
            </a:r>
          </a:p>
          <a:p>
            <a:pPr algn="just"/>
            <a:r>
              <a:rPr lang="ru-RU" sz="2800" dirty="0" smtClean="0"/>
              <a:t>Заключение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Структурированность </a:t>
            </a:r>
            <a:br>
              <a:rPr lang="ru-RU" dirty="0" smtClean="0"/>
            </a:br>
            <a:r>
              <a:rPr lang="ru-RU" dirty="0" smtClean="0"/>
              <a:t>печатного варианта проекта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Наличие обзора источников информации по теме исследования (допускаются </a:t>
            </a:r>
            <a:r>
              <a:rPr lang="ru-RU" sz="3200" dirty="0" err="1" smtClean="0"/>
              <a:t>Интернет-источники</a:t>
            </a:r>
            <a:r>
              <a:rPr lang="ru-RU" sz="3200" dirty="0" smtClean="0"/>
              <a:t>), наличие ссылок на источники, культура цитирования.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Качество теоретической части исследования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Соблюдение и корректность методики исследования, описание хода и полнота исследования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Качество практической части исследования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Печатный вариант проекта </a:t>
            </a:r>
            <a:r>
              <a:rPr lang="ru-RU" sz="3200" dirty="0" smtClean="0"/>
              <a:t>должен быть оформлен </a:t>
            </a:r>
            <a:r>
              <a:rPr lang="ru-RU" sz="3200" dirty="0" smtClean="0"/>
              <a:t>в соответствии с требованиями, иллюстративный материал (рисунки, таблицы, графики, диаграммы) подписан.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Культура оформления печатного варианта проекта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В работе </a:t>
            </a:r>
            <a:r>
              <a:rPr lang="ru-RU" sz="3200" dirty="0" smtClean="0"/>
              <a:t>приветствуется использование информации, выходящей </a:t>
            </a:r>
            <a:r>
              <a:rPr lang="ru-RU" sz="3200" dirty="0" smtClean="0"/>
              <a:t>за рамки школьной программы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Глубина тематики проекта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163</TotalTime>
  <Words>772</Words>
  <Application>Microsoft Office PowerPoint</Application>
  <PresentationFormat>Экран (4:3)</PresentationFormat>
  <Paragraphs>107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Бумажная</vt:lpstr>
      <vt:lpstr>Проектная деятельность. Рекомендации для учащихся </vt:lpstr>
      <vt:lpstr>Актуальность проекта</vt:lpstr>
      <vt:lpstr>Исследовательский характер работы</vt:lpstr>
      <vt:lpstr>Самостоятельность работы над проектом</vt:lpstr>
      <vt:lpstr>Структурированность  печатного варианта проекта</vt:lpstr>
      <vt:lpstr>Качество теоретической части исследования</vt:lpstr>
      <vt:lpstr>Качество практической части исследования</vt:lpstr>
      <vt:lpstr>Культура оформления печатного варианта проекта</vt:lpstr>
      <vt:lpstr>Глубина тематики проекта</vt:lpstr>
      <vt:lpstr>Результативность работы</vt:lpstr>
      <vt:lpstr>Новизна (оригинальность) тематики и полученных результатов</vt:lpstr>
      <vt:lpstr>Иллюстративность</vt:lpstr>
      <vt:lpstr>Интегративность</vt:lpstr>
      <vt:lpstr>Креативность</vt:lpstr>
      <vt:lpstr>Апробация</vt:lpstr>
      <vt:lpstr>Практическая, социальная значимость</vt:lpstr>
      <vt:lpstr>Наличие собственного продукта (помимо печатной работы и презентации)</vt:lpstr>
      <vt:lpstr>Культура выступления</vt:lpstr>
      <vt:lpstr>Типичные ошибки в исследовательских работах школьников</vt:lpstr>
      <vt:lpstr>Некорректные названия проектов </vt:lpstr>
      <vt:lpstr>Список использованных источников информации</vt:lpstr>
      <vt:lpstr>Секции исследовательского направления конкурса (3-7 кл.)</vt:lpstr>
      <vt:lpstr>«Философия природы» – творческое направление конкурса (для 3-11 классов)</vt:lpstr>
      <vt:lpstr>Философия природы – творческое направление конкурса</vt:lpstr>
      <vt:lpstr>Правила оформления тезисов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Духовный и философский смысл понятия «Учитель»</dc:title>
  <dc:creator>Анатолий</dc:creator>
  <cp:lastModifiedBy>Анатолий</cp:lastModifiedBy>
  <cp:revision>18</cp:revision>
  <dcterms:created xsi:type="dcterms:W3CDTF">2014-01-09T23:26:58Z</dcterms:created>
  <dcterms:modified xsi:type="dcterms:W3CDTF">2015-04-25T02:09:54Z</dcterms:modified>
</cp:coreProperties>
</file>